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8" r:id="rId3"/>
    <p:sldId id="294" r:id="rId4"/>
    <p:sldId id="293" r:id="rId5"/>
    <p:sldId id="306" r:id="rId6"/>
    <p:sldId id="312" r:id="rId7"/>
    <p:sldId id="304" r:id="rId8"/>
    <p:sldId id="297" r:id="rId9"/>
    <p:sldId id="303" r:id="rId10"/>
    <p:sldId id="313" r:id="rId11"/>
    <p:sldId id="305" r:id="rId12"/>
    <p:sldId id="283" r:id="rId13"/>
    <p:sldId id="284" r:id="rId14"/>
    <p:sldId id="288" r:id="rId15"/>
    <p:sldId id="289" r:id="rId16"/>
    <p:sldId id="314" r:id="rId17"/>
    <p:sldId id="296" r:id="rId18"/>
    <p:sldId id="307" r:id="rId19"/>
    <p:sldId id="308" r:id="rId20"/>
    <p:sldId id="309" r:id="rId21"/>
    <p:sldId id="311" r:id="rId22"/>
    <p:sldId id="295" r:id="rId23"/>
    <p:sldId id="298" r:id="rId24"/>
    <p:sldId id="287" r:id="rId25"/>
    <p:sldId id="323" r:id="rId26"/>
    <p:sldId id="322" r:id="rId27"/>
    <p:sldId id="315" r:id="rId28"/>
    <p:sldId id="316" r:id="rId29"/>
    <p:sldId id="299" r:id="rId30"/>
    <p:sldId id="300" r:id="rId31"/>
    <p:sldId id="301" r:id="rId32"/>
    <p:sldId id="317" r:id="rId33"/>
    <p:sldId id="318" r:id="rId34"/>
    <p:sldId id="319" r:id="rId35"/>
    <p:sldId id="320" r:id="rId36"/>
    <p:sldId id="321" r:id="rId37"/>
    <p:sldId id="291" r:id="rId38"/>
    <p:sldId id="257" r:id="rId39"/>
    <p:sldId id="260" r:id="rId40"/>
    <p:sldId id="259" r:id="rId41"/>
    <p:sldId id="262" r:id="rId42"/>
    <p:sldId id="263" r:id="rId43"/>
    <p:sldId id="264" r:id="rId44"/>
    <p:sldId id="265" r:id="rId45"/>
    <p:sldId id="266" r:id="rId46"/>
    <p:sldId id="267" r:id="rId47"/>
    <p:sldId id="268" r:id="rId48"/>
    <p:sldId id="269" r:id="rId49"/>
    <p:sldId id="278" r:id="rId50"/>
    <p:sldId id="271" r:id="rId51"/>
    <p:sldId id="272" r:id="rId52"/>
    <p:sldId id="273" r:id="rId53"/>
    <p:sldId id="274" r:id="rId54"/>
    <p:sldId id="276" r:id="rId55"/>
    <p:sldId id="277" r:id="rId56"/>
    <p:sldId id="279" r:id="rId57"/>
    <p:sldId id="281" r:id="rId58"/>
    <p:sldId id="292" r:id="rId59"/>
  </p:sldIdLst>
  <p:sldSz cx="96012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62A"/>
    <a:srgbClr val="431452"/>
    <a:srgbClr val="6D276F"/>
    <a:srgbClr val="2E8268"/>
    <a:srgbClr val="3C395D"/>
    <a:srgbClr val="F0EEF6"/>
    <a:srgbClr val="29234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0" autoAdjust="0"/>
    <p:restoredTop sz="95500" autoAdjust="0"/>
  </p:normalViewPr>
  <p:slideViewPr>
    <p:cSldViewPr>
      <p:cViewPr varScale="1">
        <p:scale>
          <a:sx n="85" d="100"/>
          <a:sy n="85" d="100"/>
        </p:scale>
        <p:origin x="-780" y="-96"/>
      </p:cViewPr>
      <p:guideLst>
        <p:guide orient="horz" pos="2160"/>
        <p:guide pos="3024"/>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8750BD8E-FE77-4AD2-A8A7-FB734D06D72C}" type="datetimeFigureOut">
              <a:rPr lang="en-US"/>
              <a:pPr>
                <a:defRPr/>
              </a:pPr>
              <a:t>5/9/2011</a:t>
            </a:fld>
            <a:endParaRPr lang="en-US"/>
          </a:p>
        </p:txBody>
      </p:sp>
      <p:sp>
        <p:nvSpPr>
          <p:cNvPr id="4" name="Slide Image Placeholder 3"/>
          <p:cNvSpPr>
            <a:spLocks noGrp="1" noRot="1" noChangeAspect="1"/>
          </p:cNvSpPr>
          <p:nvPr>
            <p:ph type="sldImg" idx="2"/>
          </p:nvPr>
        </p:nvSpPr>
        <p:spPr>
          <a:xfrm>
            <a:off x="1028700" y="685800"/>
            <a:ext cx="48006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EE7E17C-F2E4-4C7B-8428-F0D627D32F2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Topics covered in this presentation include 1) overview of how to upload objects via the morphbank.net, 2) how to populate the Morphbank Excel Workbook, 3) using Morphbank Collections, Annotations, web services, linking, </a:t>
            </a:r>
            <a:r>
              <a:rPr lang="en-US" dirty="0" err="1" smtClean="0"/>
              <a:t>rss</a:t>
            </a:r>
            <a:r>
              <a:rPr lang="en-US" dirty="0" smtClean="0"/>
              <a:t>, Google Maps after upload, 4) ontologies  linked to images in Morphbank (using images in Morphbank to illustrate an ontology).</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2FEF2D-F677-49C3-93A2-A3A18F184865}" type="slidenum">
              <a:rPr lang="en-US" smtClean="0"/>
              <a:pPr/>
              <a:t>2</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1D9B182-3306-49C6-837E-298CD872B53D}" type="slidenum">
              <a:rPr lang="en-US" smtClean="0"/>
              <a:pPr/>
              <a:t>13</a:t>
            </a:fld>
            <a:endParaRPr lang="en-US" smtClean="0"/>
          </a:p>
        </p:txBody>
      </p:sp>
      <p:sp>
        <p:nvSpPr>
          <p:cNvPr id="430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30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smtClean="0"/>
              <a:t>Note if using this </a:t>
            </a:r>
            <a:r>
              <a:rPr lang="en-US" dirty="0" err="1" smtClean="0"/>
              <a:t>ppt</a:t>
            </a:r>
            <a:r>
              <a:rPr lang="en-US" dirty="0" smtClean="0"/>
              <a:t> slide, the http:// address to services above is a hot link to the services page.</a:t>
            </a:r>
          </a:p>
          <a:p>
            <a:pPr eaLnBrk="1" hangingPunct="1"/>
            <a:endParaRPr lang="en-US" dirty="0" smtClean="0"/>
          </a:p>
          <a:p>
            <a:pPr eaLnBrk="1" hangingPunct="1"/>
            <a:r>
              <a:rPr lang="en-US" dirty="0" smtClean="0"/>
              <a:t>This example uses: Keyword search, object type = Image, Keyword = CToL, Max results = 10, output = Ids in XML format.</a:t>
            </a:r>
          </a:p>
          <a:p>
            <a:pPr eaLnBrk="1" hangingPunct="1"/>
            <a:endParaRPr lang="en-US" dirty="0" smtClean="0"/>
          </a:p>
          <a:p>
            <a:pPr eaLnBrk="1" hangingPunct="1"/>
            <a:r>
              <a:rPr lang="en-US" dirty="0" smtClean="0"/>
              <a:t>When SCAMIT has many images in Morphbank, this type of search will be done whenever a user clicks on the SCAMIT pages. The ids themselves will be part of a dynamically </a:t>
            </a:r>
            <a:r>
              <a:rPr lang="en-US" dirty="0" err="1" smtClean="0"/>
              <a:t>contructed</a:t>
            </a:r>
            <a:r>
              <a:rPr lang="en-US" dirty="0" smtClean="0"/>
              <a:t> URL to retrieve the images to display as well as form the links back to Morphbank. Example: Using Keyword = SCAMIT, select Image as object type, Keyword search and ask for output = IDs only in XML. A list of ids is returned. Once the SCAMIT web pages are built, the requests are in the pages and the images are retrieved on-the-fly, aka dynamically, each time someone loads the SCAMIT page in their browser.</a:t>
            </a:r>
          </a:p>
          <a:p>
            <a:pPr eaLnBrk="1" hangingPunct="1"/>
            <a:endParaRPr lang="en-US" dirty="0" smtClean="0"/>
          </a:p>
          <a:p>
            <a:pPr eaLnBrk="1" hangingPunct="1"/>
            <a:r>
              <a:rPr lang="en-US" dirty="0" smtClean="0"/>
              <a:t>The above slide shows the IDs in XML format. If a user of Morphbank does a Keyword search via the Web interface, the first 10 records will be the same.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Uploading via the web, before submitting medium to large datasets to Morphbank facilitates the learning curve for data/image submission. Users having experience with the user-interface are familiar with Morphbank fields and objects (image, view, locality, specimen, annotation, collection, group, user, contributor, submitter). Working with the Taxon Search in Morphbank teaches contributors how to find out what taxon names are in Morphbank and one method for adding taxon names. Once users input data for at least 2 different specimens and then upload images for those specimens, a given contributor will have a basic working knowledge of the Morphbank data fields (mostly Darwin Core). Whether planning to submit large datasets in the future, via xml or in the next week, via the Morphbank Excel Workbook, being familiar with Morphbank fields reduces error, exposes issues to be addressed before upload (data-cleaning) and speeds up the learning curve for figuring out the Excel Workbook. Images to be uploaded have to be described in some manner. Morphbank Images have a View; information that can be in a view includes: specimen part/s, view angle, imaging technique, imaging preparation technique, sex, form, developmental (life) stage and view applicable to taxon. Basic issues often arise at this point in the process such as: names of the images (are they unique?), and what type are they (example: </a:t>
            </a:r>
            <a:r>
              <a:rPr lang="en-US" dirty="0" err="1" smtClean="0"/>
              <a:t>Greyscale</a:t>
            </a:r>
            <a:r>
              <a:rPr lang="en-US" dirty="0" smtClean="0"/>
              <a:t> tiff will become negative – need to convert to </a:t>
            </a:r>
            <a:r>
              <a:rPr lang="en-US" dirty="0" err="1" smtClean="0"/>
              <a:t>Greyscale</a:t>
            </a:r>
            <a:r>
              <a:rPr lang="en-US" dirty="0" smtClean="0"/>
              <a:t> RGB). More can be found about Image Preparation in the online manual.</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C7B66E9-8F49-4096-A856-A01828004E4F}" type="slidenum">
              <a:rPr lang="en-US" smtClean="0"/>
              <a:pPr/>
              <a:t>38</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From the front page of Morphbank, note the news items which often have links to collections in Morphbank as well as links to kml files and published journal articles. See Taxonomy in the Age of Electronically Enhanced Publishing. Note what drop-down choices are after login (they change). See under Help for Documents and Manuals. Look under Tools for how to submit via the web.</a:t>
            </a:r>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69AB20D-E745-4B0C-BDDB-224AEF73A68D}" type="slidenum">
              <a:rPr lang="en-US" smtClean="0"/>
              <a:pPr/>
              <a:t>39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On this slide, once logged in, note one can change groups with a click. Every object in Morphbank is associated with a group. Choose the desired group before uploading any Morphbank object. In the Excel Workbook, this choice is made on the very first worksheet in the workbook. All the objects in a given workbook are associated with one Morphbank Group. We’ll take a minute here to look at the features on the Image tab of the My Manager interface. Note Help (online user manual), Feedback (please), the “</a:t>
            </a:r>
            <a:r>
              <a:rPr lang="en-US" dirty="0" err="1" smtClean="0"/>
              <a:t>i</a:t>
            </a:r>
            <a:r>
              <a:rPr lang="en-US" dirty="0" smtClean="0"/>
              <a:t>” icon to see metadata, Edit/Annotation Icons, Keyword Searching (</a:t>
            </a:r>
            <a:r>
              <a:rPr lang="en-US" dirty="0" err="1" smtClean="0"/>
              <a:t>boolean</a:t>
            </a:r>
            <a:r>
              <a:rPr lang="en-US" dirty="0" smtClean="0"/>
              <a:t> AND, one table in the database and wild-carded terms), Limit Search by. Next, Add Image (which needs a Locality, View, Specimen and Determination).</a:t>
            </a:r>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A7488B6-F029-436A-9E9E-FA7CA6073E9D}" type="slidenum">
              <a:rPr lang="en-US" smtClean="0"/>
              <a:pPr/>
              <a:t>41</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A general overview of the issues to consider / decide before upload and a checklist of the items that need to be gathered.</a:t>
            </a:r>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48807F-903D-4888-920B-5CD7322B7C71}" type="slidenum">
              <a:rPr lang="en-US" smtClean="0"/>
              <a:pPr/>
              <a:t>48</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931BBC39-6B91-41EC-8808-B78C89E8CC63}" type="datetimeFigureOut">
              <a:rPr lang="en-US"/>
              <a:pPr>
                <a:defRPr/>
              </a:pPr>
              <a:t>5/9/2011</a:t>
            </a:fld>
            <a:endParaRPr lang="en-US"/>
          </a:p>
        </p:txBody>
      </p:sp>
      <p:sp>
        <p:nvSpPr>
          <p:cNvPr id="2" name="Title 1"/>
          <p:cNvSpPr>
            <a:spLocks noGrp="1"/>
          </p:cNvSpPr>
          <p:nvPr>
            <p:ph type="ctrTitle"/>
          </p:nvPr>
        </p:nvSpPr>
        <p:spPr>
          <a:xfrm>
            <a:off x="720090" y="2130426"/>
            <a:ext cx="816102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40180" y="3886200"/>
            <a:ext cx="672084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8F93C6EC-4588-4FB0-A4C3-83261A2FC3A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8D234CE8-18AD-4405-B81B-9DD190BCE781}" type="datetimeFigureOut">
              <a:rPr lang="en-US"/>
              <a:pPr>
                <a:defRPr/>
              </a:pPr>
              <a:t>5/9/2011</a:t>
            </a:fld>
            <a:endParaRPr lang="en-US"/>
          </a:p>
        </p:txBody>
      </p:sp>
      <p:sp>
        <p:nvSpPr>
          <p:cNvPr id="5" name="Footer Placeholder 4"/>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F421BD92-9372-4FE1-86B5-0C2FAD09FD6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0870" y="274639"/>
            <a:ext cx="216027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0060" y="274639"/>
            <a:ext cx="632079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4A745635-7F72-42E8-AF81-8D22BF4EB15F}" type="datetimeFigureOut">
              <a:rPr lang="en-US"/>
              <a:pPr>
                <a:defRPr/>
              </a:pPr>
              <a:t>5/9/2011</a:t>
            </a:fld>
            <a:endParaRPr lang="en-US"/>
          </a:p>
        </p:txBody>
      </p:sp>
      <p:sp>
        <p:nvSpPr>
          <p:cNvPr id="5" name="Footer Placeholder 4"/>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B2B98C47-4560-400F-AE5B-405CBEB5CE23}"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662" y="29545"/>
            <a:ext cx="7361237" cy="639763"/>
          </a:xfrm>
        </p:spPr>
        <p:txBody>
          <a:bodyPr/>
          <a:lstStyle>
            <a:lvl1pPr>
              <a:defRPr>
                <a:solidFill>
                  <a:srgbClr val="43145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1870" y="919056"/>
            <a:ext cx="8640762" cy="4525963"/>
          </a:xfrm>
        </p:spPr>
        <p:txBody>
          <a:bodyPr/>
          <a:lstStyle>
            <a:lvl1pPr>
              <a:defRPr>
                <a:solidFill>
                  <a:srgbClr val="431452"/>
                </a:solidFill>
              </a:defRPr>
            </a:lvl1pPr>
            <a:lvl2pPr>
              <a:defRPr>
                <a:solidFill>
                  <a:srgbClr val="431452"/>
                </a:solidFill>
              </a:defRPr>
            </a:lvl2pPr>
            <a:lvl3pPr>
              <a:defRPr>
                <a:solidFill>
                  <a:srgbClr val="431452"/>
                </a:solidFill>
              </a:defRPr>
            </a:lvl3pPr>
            <a:lvl4pPr>
              <a:defRPr>
                <a:solidFill>
                  <a:srgbClr val="431452"/>
                </a:solidFill>
              </a:defRPr>
            </a:lvl4pPr>
            <a:lvl5pPr>
              <a:defRPr>
                <a:solidFill>
                  <a:srgbClr val="43145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D7E6B03D-D7DE-4214-AF5B-5A42F00080BA}" type="datetimeFigureOut">
              <a:rPr lang="en-US"/>
              <a:pPr>
                <a:defRPr/>
              </a:pPr>
              <a:t>5/9/2011</a:t>
            </a:fld>
            <a:endParaRPr lang="en-US"/>
          </a:p>
        </p:txBody>
      </p:sp>
      <p:sp>
        <p:nvSpPr>
          <p:cNvPr id="5" name="Footer Placeholder 4"/>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D041C0F7-EA14-4E45-8AB2-3F0D55C97AE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429" y="4406901"/>
            <a:ext cx="816102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58429" y="2906713"/>
            <a:ext cx="816102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FAB7E64F-8709-4EBB-B83A-774419667519}" type="datetimeFigureOut">
              <a:rPr lang="en-US"/>
              <a:pPr>
                <a:defRPr/>
              </a:pPr>
              <a:t>5/9/2011</a:t>
            </a:fld>
            <a:endParaRPr lang="en-US"/>
          </a:p>
        </p:txBody>
      </p:sp>
      <p:sp>
        <p:nvSpPr>
          <p:cNvPr id="5" name="Footer Placeholder 4"/>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40032564-82DC-417B-A7E3-AD8F966C6B7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0060" y="1600201"/>
            <a:ext cx="424053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0610" y="1600201"/>
            <a:ext cx="424053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277253FA-53D0-475E-B775-A7DC70E20392}" type="datetimeFigureOut">
              <a:rPr lang="en-US"/>
              <a:pPr>
                <a:defRPr/>
              </a:pPr>
              <a:t>5/9/2011</a:t>
            </a:fld>
            <a:endParaRPr lang="en-US"/>
          </a:p>
        </p:txBody>
      </p:sp>
      <p:sp>
        <p:nvSpPr>
          <p:cNvPr id="6" name="Footer Placeholder 5"/>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4D50E74D-08BD-47FB-A524-10F72EBC7C6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80060" y="1535113"/>
            <a:ext cx="424219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80060" y="2174875"/>
            <a:ext cx="424219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7277" y="1535113"/>
            <a:ext cx="424386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7277" y="2174875"/>
            <a:ext cx="424386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0C8945BA-467C-48FD-818A-AD76951D8A10}" type="datetimeFigureOut">
              <a:rPr lang="en-US"/>
              <a:pPr>
                <a:defRPr/>
              </a:pPr>
              <a:t>5/9/2011</a:t>
            </a:fld>
            <a:endParaRPr lang="en-US"/>
          </a:p>
        </p:txBody>
      </p:sp>
      <p:sp>
        <p:nvSpPr>
          <p:cNvPr id="8" name="Footer Placeholder 7"/>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8"/>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76FCC076-242E-41E5-8D7B-E991D9FAE71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CF435900-B759-436C-9D35-068DFBA590D6}" type="datetimeFigureOut">
              <a:rPr lang="en-US"/>
              <a:pPr>
                <a:defRPr/>
              </a:pPr>
              <a:t>5/9/2011</a:t>
            </a:fld>
            <a:endParaRPr lang="en-US"/>
          </a:p>
        </p:txBody>
      </p:sp>
      <p:sp>
        <p:nvSpPr>
          <p:cNvPr id="4" name="Footer Placeholder 3"/>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4"/>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87B18BBE-EA03-4450-ACAC-B6E3B786D7C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26C56EB7-D464-49AD-9516-1BF9E32A9AF9}" type="datetimeFigureOut">
              <a:rPr lang="en-US"/>
              <a:pPr>
                <a:defRPr/>
              </a:pPr>
              <a:t>5/9/2011</a:t>
            </a:fld>
            <a:endParaRPr lang="en-US"/>
          </a:p>
        </p:txBody>
      </p:sp>
      <p:sp>
        <p:nvSpPr>
          <p:cNvPr id="3" name="Footer Placeholder 2"/>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3"/>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956F5D68-6523-4A8A-A710-93ADCCB4D87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060" y="273050"/>
            <a:ext cx="315872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753802" y="273051"/>
            <a:ext cx="536733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0060" y="1435101"/>
            <a:ext cx="31587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97FF9EB6-C23E-4F4B-9E8E-737E8DB3824E}" type="datetimeFigureOut">
              <a:rPr lang="en-US"/>
              <a:pPr>
                <a:defRPr/>
              </a:pPr>
              <a:t>5/9/2011</a:t>
            </a:fld>
            <a:endParaRPr lang="en-US"/>
          </a:p>
        </p:txBody>
      </p:sp>
      <p:sp>
        <p:nvSpPr>
          <p:cNvPr id="6" name="Footer Placeholder 5"/>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4AE61B47-7AE3-4B1D-9375-DD3290CC1D0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1902" y="4800600"/>
            <a:ext cx="576072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81902" y="612775"/>
            <a:ext cx="576072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881902" y="5367338"/>
            <a:ext cx="576072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794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7A5F334C-373F-421E-9C0F-606D1A2F0D88}" type="datetimeFigureOut">
              <a:rPr lang="en-US"/>
              <a:pPr>
                <a:defRPr/>
              </a:pPr>
              <a:t>5/9/2011</a:t>
            </a:fld>
            <a:endParaRPr lang="en-US"/>
          </a:p>
        </p:txBody>
      </p:sp>
      <p:sp>
        <p:nvSpPr>
          <p:cNvPr id="6" name="Footer Placeholder 5"/>
          <p:cNvSpPr>
            <a:spLocks noGrp="1"/>
          </p:cNvSpPr>
          <p:nvPr>
            <p:ph type="ftr" sz="quarter" idx="11"/>
          </p:nvPr>
        </p:nvSpPr>
        <p:spPr>
          <a:xfrm>
            <a:off x="3279775" y="6356350"/>
            <a:ext cx="304165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880225" y="6356350"/>
            <a:ext cx="2241550" cy="365125"/>
          </a:xfrm>
          <a:prstGeom prst="rect">
            <a:avLst/>
          </a:prstGeom>
        </p:spPr>
        <p:txBody>
          <a:bodyPr/>
          <a:lstStyle>
            <a:lvl1pPr fontAlgn="auto">
              <a:spcBef>
                <a:spcPts val="0"/>
              </a:spcBef>
              <a:spcAft>
                <a:spcPts val="0"/>
              </a:spcAft>
              <a:defRPr>
                <a:latin typeface="+mn-lt"/>
                <a:cs typeface="+mn-cs"/>
              </a:defRPr>
            </a:lvl1pPr>
          </a:lstStyle>
          <a:p>
            <a:pPr>
              <a:defRPr/>
            </a:pPr>
            <a:fld id="{F7FFAB70-AAF6-4254-AA27-5E9E5EDA236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175" y="9525"/>
            <a:ext cx="7361238"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141288" y="909638"/>
            <a:ext cx="8640762"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cxnSp>
        <p:nvCxnSpPr>
          <p:cNvPr id="8" name="Straight Connector 7"/>
          <p:cNvCxnSpPr/>
          <p:nvPr userDrawn="1"/>
        </p:nvCxnSpPr>
        <p:spPr>
          <a:xfrm>
            <a:off x="123825" y="527050"/>
            <a:ext cx="9220200" cy="0"/>
          </a:xfrm>
          <a:prstGeom prst="line">
            <a:avLst/>
          </a:prstGeom>
          <a:ln>
            <a:solidFill>
              <a:srgbClr val="29234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52400" y="6267450"/>
            <a:ext cx="9220200" cy="0"/>
          </a:xfrm>
          <a:prstGeom prst="line">
            <a:avLst/>
          </a:prstGeom>
          <a:ln>
            <a:solidFill>
              <a:srgbClr val="292343"/>
            </a:solidFill>
          </a:ln>
        </p:spPr>
        <p:style>
          <a:lnRef idx="1">
            <a:schemeClr val="accent1"/>
          </a:lnRef>
          <a:fillRef idx="0">
            <a:schemeClr val="accent1"/>
          </a:fillRef>
          <a:effectRef idx="0">
            <a:schemeClr val="accent1"/>
          </a:effectRef>
          <a:fontRef idx="minor">
            <a:schemeClr val="tx1"/>
          </a:fontRef>
        </p:style>
      </p:cxnSp>
      <p:pic>
        <p:nvPicPr>
          <p:cNvPr id="1030" name="Picture 2" descr="C:\Users\Steve\Desktop\180px-Mb_logo_with_box_and_http.jpg"/>
          <p:cNvPicPr>
            <a:picLocks noChangeAspect="1" noChangeArrowheads="1"/>
          </p:cNvPicPr>
          <p:nvPr userDrawn="1"/>
        </p:nvPicPr>
        <p:blipFill>
          <a:blip r:embed="rId13" cstate="print"/>
          <a:srcRect/>
          <a:stretch>
            <a:fillRect/>
          </a:stretch>
        </p:blipFill>
        <p:spPr bwMode="auto">
          <a:xfrm>
            <a:off x="161925" y="6302375"/>
            <a:ext cx="1001713" cy="517525"/>
          </a:xfrm>
          <a:prstGeom prst="rect">
            <a:avLst/>
          </a:prstGeom>
          <a:noFill/>
          <a:ln w="9525">
            <a:noFill/>
            <a:miter lim="800000"/>
            <a:headEnd/>
            <a:tailEnd/>
          </a:ln>
        </p:spPr>
      </p:pic>
      <p:pic>
        <p:nvPicPr>
          <p:cNvPr id="1031" name="Picture 3" descr="C:\Users\Steve\Desktop\nsf-trans.png"/>
          <p:cNvPicPr>
            <a:picLocks noChangeAspect="1" noChangeArrowheads="1"/>
          </p:cNvPicPr>
          <p:nvPr userDrawn="1"/>
        </p:nvPicPr>
        <p:blipFill>
          <a:blip r:embed="rId14" cstate="print"/>
          <a:srcRect/>
          <a:stretch>
            <a:fillRect/>
          </a:stretch>
        </p:blipFill>
        <p:spPr bwMode="auto">
          <a:xfrm>
            <a:off x="1638300" y="6286500"/>
            <a:ext cx="495300" cy="495300"/>
          </a:xfrm>
          <a:prstGeom prst="rect">
            <a:avLst/>
          </a:prstGeom>
          <a:noFill/>
          <a:ln w="9525">
            <a:noFill/>
            <a:miter lim="800000"/>
            <a:headEnd/>
            <a:tailEnd/>
          </a:ln>
        </p:spPr>
      </p:pic>
      <p:pic>
        <p:nvPicPr>
          <p:cNvPr id="1032" name="Picture 4" descr="C:\Users\Steve\Desktop\fsu-trans.png"/>
          <p:cNvPicPr>
            <a:picLocks noChangeAspect="1" noChangeArrowheads="1"/>
          </p:cNvPicPr>
          <p:nvPr userDrawn="1"/>
        </p:nvPicPr>
        <p:blipFill>
          <a:blip r:embed="rId15" cstate="print"/>
          <a:srcRect/>
          <a:stretch>
            <a:fillRect/>
          </a:stretch>
        </p:blipFill>
        <p:spPr bwMode="auto">
          <a:xfrm>
            <a:off x="1184275" y="6296025"/>
            <a:ext cx="452438" cy="452438"/>
          </a:xfrm>
          <a:prstGeom prst="rect">
            <a:avLst/>
          </a:prstGeom>
          <a:noFill/>
          <a:ln w="9525">
            <a:noFill/>
            <a:miter lim="800000"/>
            <a:headEnd/>
            <a:tailEnd/>
          </a:ln>
        </p:spPr>
      </p:pic>
      <p:pic>
        <p:nvPicPr>
          <p:cNvPr id="1033" name="Picture 5"/>
          <p:cNvPicPr>
            <a:picLocks noChangeAspect="1" noChangeArrowheads="1"/>
          </p:cNvPicPr>
          <p:nvPr userDrawn="1"/>
        </p:nvPicPr>
        <p:blipFill>
          <a:blip r:embed="rId16" cstate="print"/>
          <a:srcRect/>
          <a:stretch>
            <a:fillRect/>
          </a:stretch>
        </p:blipFill>
        <p:spPr bwMode="auto">
          <a:xfrm>
            <a:off x="8777288" y="6275388"/>
            <a:ext cx="609600" cy="554037"/>
          </a:xfrm>
          <a:prstGeom prst="rect">
            <a:avLst/>
          </a:prstGeom>
          <a:noFill/>
          <a:ln w="9525">
            <a:noFill/>
            <a:miter lim="800000"/>
            <a:headEnd/>
            <a:tailEnd/>
          </a:ln>
        </p:spPr>
      </p:pic>
      <p:pic>
        <p:nvPicPr>
          <p:cNvPr id="1034" name="Picture 6"/>
          <p:cNvPicPr>
            <a:picLocks noChangeAspect="1" noChangeArrowheads="1"/>
          </p:cNvPicPr>
          <p:nvPr userDrawn="1"/>
        </p:nvPicPr>
        <p:blipFill>
          <a:blip r:embed="rId17" cstate="print"/>
          <a:srcRect/>
          <a:stretch>
            <a:fillRect/>
          </a:stretch>
        </p:blipFill>
        <p:spPr bwMode="auto">
          <a:xfrm>
            <a:off x="8094663" y="6321425"/>
            <a:ext cx="673100" cy="5270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xStyles>
    <p:titleStyle>
      <a:lvl1pPr algn="l" rtl="0" eaLnBrk="0" fontAlgn="base" hangingPunct="0">
        <a:spcBef>
          <a:spcPct val="0"/>
        </a:spcBef>
        <a:spcAft>
          <a:spcPct val="0"/>
        </a:spcAft>
        <a:defRPr sz="4400" kern="1200">
          <a:solidFill>
            <a:srgbClr val="292343"/>
          </a:solidFill>
          <a:latin typeface="Californian FB" pitchFamily="18" charset="0"/>
          <a:ea typeface="+mj-ea"/>
          <a:cs typeface="+mj-cs"/>
        </a:defRPr>
      </a:lvl1pPr>
      <a:lvl2pPr algn="l" rtl="0" eaLnBrk="0" fontAlgn="base" hangingPunct="0">
        <a:spcBef>
          <a:spcPct val="0"/>
        </a:spcBef>
        <a:spcAft>
          <a:spcPct val="0"/>
        </a:spcAft>
        <a:defRPr sz="4400">
          <a:solidFill>
            <a:srgbClr val="292343"/>
          </a:solidFill>
          <a:latin typeface="Californian FB" pitchFamily="18" charset="0"/>
        </a:defRPr>
      </a:lvl2pPr>
      <a:lvl3pPr algn="l" rtl="0" eaLnBrk="0" fontAlgn="base" hangingPunct="0">
        <a:spcBef>
          <a:spcPct val="0"/>
        </a:spcBef>
        <a:spcAft>
          <a:spcPct val="0"/>
        </a:spcAft>
        <a:defRPr sz="4400">
          <a:solidFill>
            <a:srgbClr val="292343"/>
          </a:solidFill>
          <a:latin typeface="Californian FB" pitchFamily="18" charset="0"/>
        </a:defRPr>
      </a:lvl3pPr>
      <a:lvl4pPr algn="l" rtl="0" eaLnBrk="0" fontAlgn="base" hangingPunct="0">
        <a:spcBef>
          <a:spcPct val="0"/>
        </a:spcBef>
        <a:spcAft>
          <a:spcPct val="0"/>
        </a:spcAft>
        <a:defRPr sz="4400">
          <a:solidFill>
            <a:srgbClr val="292343"/>
          </a:solidFill>
          <a:latin typeface="Californian FB" pitchFamily="18" charset="0"/>
        </a:defRPr>
      </a:lvl4pPr>
      <a:lvl5pPr algn="l" rtl="0" eaLnBrk="0" fontAlgn="base" hangingPunct="0">
        <a:spcBef>
          <a:spcPct val="0"/>
        </a:spcBef>
        <a:spcAft>
          <a:spcPct val="0"/>
        </a:spcAft>
        <a:defRPr sz="4400">
          <a:solidFill>
            <a:srgbClr val="292343"/>
          </a:solidFill>
          <a:latin typeface="Californian FB" pitchFamily="18" charset="0"/>
        </a:defRPr>
      </a:lvl5pPr>
      <a:lvl6pPr marL="457200" algn="l" rtl="0" fontAlgn="base">
        <a:spcBef>
          <a:spcPct val="0"/>
        </a:spcBef>
        <a:spcAft>
          <a:spcPct val="0"/>
        </a:spcAft>
        <a:defRPr sz="4400">
          <a:solidFill>
            <a:srgbClr val="6D276F"/>
          </a:solidFill>
          <a:latin typeface="Californian FB" pitchFamily="18" charset="0"/>
        </a:defRPr>
      </a:lvl6pPr>
      <a:lvl7pPr marL="914400" algn="l" rtl="0" fontAlgn="base">
        <a:spcBef>
          <a:spcPct val="0"/>
        </a:spcBef>
        <a:spcAft>
          <a:spcPct val="0"/>
        </a:spcAft>
        <a:defRPr sz="4400">
          <a:solidFill>
            <a:srgbClr val="6D276F"/>
          </a:solidFill>
          <a:latin typeface="Californian FB" pitchFamily="18" charset="0"/>
        </a:defRPr>
      </a:lvl7pPr>
      <a:lvl8pPr marL="1371600" algn="l" rtl="0" fontAlgn="base">
        <a:spcBef>
          <a:spcPct val="0"/>
        </a:spcBef>
        <a:spcAft>
          <a:spcPct val="0"/>
        </a:spcAft>
        <a:defRPr sz="4400">
          <a:solidFill>
            <a:srgbClr val="6D276F"/>
          </a:solidFill>
          <a:latin typeface="Californian FB" pitchFamily="18" charset="0"/>
        </a:defRPr>
      </a:lvl8pPr>
      <a:lvl9pPr marL="1828800" algn="l" rtl="0" fontAlgn="base">
        <a:spcBef>
          <a:spcPct val="0"/>
        </a:spcBef>
        <a:spcAft>
          <a:spcPct val="0"/>
        </a:spcAft>
        <a:defRPr sz="4400">
          <a:solidFill>
            <a:srgbClr val="6D276F"/>
          </a:solidFill>
          <a:latin typeface="Californian FB" pitchFamily="18" charset="0"/>
        </a:defRPr>
      </a:lvl9pPr>
    </p:titleStyle>
    <p:bodyStyle>
      <a:lvl1pPr marL="342900" indent="-342900" algn="l" rtl="0" eaLnBrk="0" fontAlgn="base" hangingPunct="0">
        <a:spcBef>
          <a:spcPct val="20000"/>
        </a:spcBef>
        <a:spcAft>
          <a:spcPct val="0"/>
        </a:spcAft>
        <a:buFont typeface="Arial" charset="0"/>
        <a:buChar char="•"/>
        <a:defRPr sz="3200" kern="1200">
          <a:solidFill>
            <a:srgbClr val="292343"/>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292343"/>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292343"/>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292343"/>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29234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morphbank.net/Show/?id=72113"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rvices.morphbank.net/mb2/" TargetMode="External"/><Relationship Id="rId7"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morphbank.net/schema/API1.html"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hyperlink" Target="http://www.morphbank.net/?id=464091&amp;imgType=jpeg" TargetMode="External"/><Relationship Id="rId3" Type="http://schemas.openxmlformats.org/officeDocument/2006/relationships/hyperlink" Target="http://www.morphbank.net/Show/?id=464656" TargetMode="External"/><Relationship Id="rId7" Type="http://schemas.openxmlformats.org/officeDocument/2006/relationships/hyperlink" Target="http://www.morphbank.net/?id=464091&amp;imgType=tiff" TargetMode="External"/><Relationship Id="rId12" Type="http://schemas.openxmlformats.org/officeDocument/2006/relationships/image" Target="../media/image26.jpeg"/><Relationship Id="rId2" Type="http://schemas.openxmlformats.org/officeDocument/2006/relationships/hyperlink" Target="http://www.morphbank.net/?id=464656" TargetMode="External"/><Relationship Id="rId1" Type="http://schemas.openxmlformats.org/officeDocument/2006/relationships/slideLayout" Target="../slideLayouts/slideLayout2.xml"/><Relationship Id="rId6" Type="http://schemas.openxmlformats.org/officeDocument/2006/relationships/hyperlink" Target="http://www.morphbank.net/myCollection/?id=474239" TargetMode="External"/><Relationship Id="rId11" Type="http://schemas.openxmlformats.org/officeDocument/2006/relationships/hyperlink" Target="http://www.morphbank.net/?id=464091&amp;imgType=jpeg&amp;imgSize=500" TargetMode="External"/><Relationship Id="rId5" Type="http://schemas.openxmlformats.org/officeDocument/2006/relationships/hyperlink" Target="http://www.morphbank.net/myCollection/?id=478331" TargetMode="External"/><Relationship Id="rId10" Type="http://schemas.openxmlformats.org/officeDocument/2006/relationships/hyperlink" Target="http://www.morphbank.net/?id=464091&amp;imgType=thumb" TargetMode="External"/><Relationship Id="rId4" Type="http://schemas.openxmlformats.org/officeDocument/2006/relationships/hyperlink" Target="http://www.morphbank.net/?id=478331" TargetMode="External"/><Relationship Id="rId9" Type="http://schemas.openxmlformats.org/officeDocument/2006/relationships/hyperlink" Target="http://www.morphbank.net/?id=464091&amp;imgType=jp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morphbank.net/Show/?id=228786" TargetMode="External"/><Relationship Id="rId3" Type="http://schemas.openxmlformats.org/officeDocument/2006/relationships/hyperlink" Target="http://services.morphbank.net/mb2/request?method=search&amp;objecttype=Specimen&amp;keywords=Neodialineura&amp;geolocated=true&amp;limit=&amp;firstResult=0&amp;user=&amp;group=&amp;change=&amp;lastDateChanged=&amp;numChangeDays=1&amp;id=&amp;taxonName=&amp;format=thumb" TargetMode="External"/><Relationship Id="rId7" Type="http://schemas.openxmlformats.org/officeDocument/2006/relationships/hyperlink" Target="http://www.hymatol.org/Chalcidkey/index.php" TargetMode="External"/><Relationship Id="rId2" Type="http://schemas.openxmlformats.org/officeDocument/2006/relationships/hyperlink" Target="file:///C:\Users\Deb\Desktop\zt02157p033.pdf" TargetMode="External"/><Relationship Id="rId1" Type="http://schemas.openxmlformats.org/officeDocument/2006/relationships/slideLayout" Target="../slideLayouts/slideLayout2.xml"/><Relationship Id="rId6" Type="http://schemas.openxmlformats.org/officeDocument/2006/relationships/hyperlink" Target="http://www.morphbank.net/MyManager/?tab=imageTab" TargetMode="External"/><Relationship Id="rId5" Type="http://schemas.openxmlformats.org/officeDocument/2006/relationships/hyperlink" Target="http://www.tolweb.org/Alobevania/120177" TargetMode="External"/><Relationship Id="rId10" Type="http://schemas.openxmlformats.org/officeDocument/2006/relationships/hyperlink" Target="kml.kml" TargetMode="External"/><Relationship Id="rId4" Type="http://schemas.openxmlformats.org/officeDocument/2006/relationships/hyperlink" Target="http://www.morphbank.net/?id=477811" TargetMode="External"/><Relationship Id="rId9" Type="http://schemas.openxmlformats.org/officeDocument/2006/relationships/hyperlink" Target="http://morphbank.net/?id=111285"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http://www.morphbank.net/Show/?pop=Yes&amp;id=134316" TargetMode="External"/><Relationship Id="rId7" Type="http://schemas.openxmlformats.org/officeDocument/2006/relationships/hyperlink" Target="http://bioportal.bioontology.org/virtual/1110/TAO:0001279" TargetMode="External"/><Relationship Id="rId2" Type="http://schemas.openxmlformats.org/officeDocument/2006/relationships/hyperlink" Target="http://www.morphbank.net/Show/?pop=Yes&amp;id=464651" TargetMode="External"/><Relationship Id="rId1" Type="http://schemas.openxmlformats.org/officeDocument/2006/relationships/slideLayout" Target="../slideLayouts/slideLayout2.xml"/><Relationship Id="rId6" Type="http://schemas.openxmlformats.org/officeDocument/2006/relationships/hyperlink" Target="http://www.morphbank.net/Show/?id=459179" TargetMode="External"/><Relationship Id="rId5" Type="http://schemas.openxmlformats.org/officeDocument/2006/relationships/hyperlink" Target="http://www.morphbank.net/Show/?pop=Yes&amp;id=135288" TargetMode="External"/><Relationship Id="rId4" Type="http://schemas.openxmlformats.org/officeDocument/2006/relationships/hyperlink" Target="http://www.morphbank.net/Show/?pop=Yes&amp;id=135299"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morphster.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obofoundry.org/" TargetMode="External"/><Relationship Id="rId2" Type="http://schemas.openxmlformats.org/officeDocument/2006/relationships/hyperlink" Target="http://spider.begoniasociety.org/projects/1/public/tree" TargetMode="Externa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hyperlink" Target="http://www.obofoundry.org/cgi-bin/detail.cgi?id=teleost_anatomy" TargetMode="External"/><Relationship Id="rId4" Type="http://schemas.openxmlformats.org/officeDocument/2006/relationships/hyperlink" Target="http://www.obofoundry.org/cgi-bin/detail.cgi?id=spider_anatomy"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morphbank.net/Show/?id=72113"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morphbank.net/Show/?pop=Yes&amp;id=460395"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morphbank.net/Show/?pop=Yes&amp;id=459818" TargetMode="External"/><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morphster.org:8080/OntobrowserV3/" TargetMode="Externa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www.morphbank.net/"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pider.morphbank.net/Help/nameMatch/" TargetMode="External"/><Relationship Id="rId2" Type="http://schemas.openxmlformats.org/officeDocument/2006/relationships/hyperlink" Target="http://www.morphbank.net/Admin/TaxonSearch/index.php?searchonly=1&amp;fromMenu=true"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mailto:mbadmin@scs.fsu.edu" TargetMode="External"/><Relationship Id="rId2" Type="http://schemas.openxmlformats.org/officeDocument/2006/relationships/hyperlink" Target="ftp://ftp.morphbank.net/" TargetMode="External"/><Relationship Id="rId1" Type="http://schemas.openxmlformats.org/officeDocument/2006/relationships/slideLayout" Target="../slideLayouts/slideLayout2.xml"/><Relationship Id="rId4" Type="http://schemas.openxmlformats.org/officeDocument/2006/relationships/hyperlink" Target="http://services.morphbank.net/mb2/"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morphbank.net/docs/mbUML.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9863" y="3886200"/>
            <a:ext cx="6721475" cy="1752600"/>
          </a:xfrm>
        </p:spPr>
        <p:txBody>
          <a:bodyPr rtlCol="0">
            <a:normAutofit/>
          </a:bodyPr>
          <a:lstStyle/>
          <a:p>
            <a:pPr eaLnBrk="1" fontAlgn="auto" hangingPunct="1">
              <a:spcAft>
                <a:spcPts val="0"/>
              </a:spcAft>
              <a:buFont typeface="Arial" pitchFamily="34" charset="0"/>
              <a:buNone/>
              <a:defRPr/>
            </a:pPr>
            <a:endParaRPr lang="en-US" dirty="0" smtClean="0"/>
          </a:p>
        </p:txBody>
      </p:sp>
      <p:pic>
        <p:nvPicPr>
          <p:cNvPr id="13316" name="Picture 4"/>
          <p:cNvPicPr>
            <a:picLocks noChangeAspect="1" noChangeArrowheads="1"/>
          </p:cNvPicPr>
          <p:nvPr/>
        </p:nvPicPr>
        <p:blipFill>
          <a:blip r:embed="rId2" cstate="print">
            <a:lum bright="-4000"/>
          </a:blip>
          <a:srcRect/>
          <a:stretch>
            <a:fillRect/>
          </a:stretch>
        </p:blipFill>
        <p:spPr bwMode="auto">
          <a:xfrm>
            <a:off x="162131" y="243468"/>
            <a:ext cx="9180733" cy="6019800"/>
          </a:xfrm>
          <a:prstGeom prst="rect">
            <a:avLst/>
          </a:prstGeom>
          <a:noFill/>
          <a:ln w="9525">
            <a:noFill/>
            <a:miter lim="800000"/>
            <a:headEnd/>
            <a:tailEnd/>
          </a:ln>
        </p:spPr>
      </p:pic>
      <p:sp>
        <p:nvSpPr>
          <p:cNvPr id="13314" name="Title 1"/>
          <p:cNvSpPr>
            <a:spLocks noGrp="1"/>
          </p:cNvSpPr>
          <p:nvPr>
            <p:ph type="ctrTitle"/>
          </p:nvPr>
        </p:nvSpPr>
        <p:spPr>
          <a:xfrm>
            <a:off x="720725" y="1676400"/>
            <a:ext cx="8159750" cy="28194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a:softEdge rad="127000"/>
          </a:effectLst>
        </p:spPr>
        <p:txBody>
          <a:bodyPr/>
          <a:lstStyle/>
          <a:p>
            <a:pPr algn="ctr" eaLnBrk="1" hangingPunct="1"/>
            <a:r>
              <a:rPr lang="en-US" b="1" dirty="0" smtClean="0"/>
              <a:t>Morphbank Current Topics:</a:t>
            </a:r>
            <a:r>
              <a:rPr lang="en-US" dirty="0" smtClean="0"/>
              <a:t/>
            </a:r>
            <a:br>
              <a:rPr lang="en-US" dirty="0" smtClean="0"/>
            </a:br>
            <a:r>
              <a:rPr lang="en-US" dirty="0" smtClean="0"/>
              <a:t>Using Images &amp; Metadata</a:t>
            </a:r>
            <a:br>
              <a:rPr lang="en-US" dirty="0" smtClean="0"/>
            </a:br>
            <a:r>
              <a:rPr lang="en-US" sz="1600" dirty="0" smtClean="0"/>
              <a:t/>
            </a:r>
            <a:br>
              <a:rPr lang="en-US" sz="1600" dirty="0" smtClean="0"/>
            </a:br>
            <a:r>
              <a:rPr lang="en-US" sz="1600" dirty="0" smtClean="0"/>
              <a:t> Biodiversity Informatics Course, 18 September 2009</a:t>
            </a:r>
            <a:br>
              <a:rPr lang="en-US" sz="1600" dirty="0" smtClean="0"/>
            </a:br>
            <a:r>
              <a:rPr lang="en-US" sz="1600" dirty="0" smtClean="0"/>
              <a:t>Swedish Museum of Natural History (NRM), Stockholm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Morphbank Object Model</a:t>
            </a:r>
            <a:endParaRPr lang="en-US" dirty="0"/>
          </a:p>
        </p:txBody>
      </p:sp>
      <p:sp>
        <p:nvSpPr>
          <p:cNvPr id="4" name="Rounded Rectangle 3"/>
          <p:cNvSpPr/>
          <p:nvPr/>
        </p:nvSpPr>
        <p:spPr>
          <a:xfrm>
            <a:off x="6096000" y="2166850"/>
            <a:ext cx="1143000" cy="1447800"/>
          </a:xfrm>
          <a:prstGeom prst="roundRect">
            <a:avLst/>
          </a:prstGeom>
          <a:solidFill>
            <a:schemeClr val="accent1">
              <a:lumMod val="60000"/>
              <a:lumOff val="4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600" b="1" dirty="0" smtClean="0"/>
              <a:t>Specimen</a:t>
            </a:r>
            <a:endParaRPr lang="en-US" sz="1600" b="1" dirty="0"/>
          </a:p>
        </p:txBody>
      </p:sp>
      <p:sp>
        <p:nvSpPr>
          <p:cNvPr id="5" name="Rounded Rectangle 4"/>
          <p:cNvSpPr/>
          <p:nvPr/>
        </p:nvSpPr>
        <p:spPr>
          <a:xfrm>
            <a:off x="4343400" y="1328650"/>
            <a:ext cx="1143000" cy="1447800"/>
          </a:xfrm>
          <a:prstGeom prst="roundRect">
            <a:avLst/>
          </a:prstGeom>
          <a:solidFill>
            <a:schemeClr val="accent4">
              <a:lumMod val="75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Image</a:t>
            </a:r>
          </a:p>
        </p:txBody>
      </p:sp>
      <p:sp>
        <p:nvSpPr>
          <p:cNvPr id="9" name="Rounded Rectangle 8"/>
          <p:cNvSpPr/>
          <p:nvPr/>
        </p:nvSpPr>
        <p:spPr>
          <a:xfrm>
            <a:off x="6096000" y="490450"/>
            <a:ext cx="1143000" cy="1447800"/>
          </a:xfrm>
          <a:prstGeom prst="roundRect">
            <a:avLst/>
          </a:prstGeom>
          <a:solidFill>
            <a:schemeClr val="accent4">
              <a:lumMod val="60000"/>
              <a:lumOff val="4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View</a:t>
            </a:r>
          </a:p>
        </p:txBody>
      </p:sp>
      <p:sp>
        <p:nvSpPr>
          <p:cNvPr id="10" name="Rounded Rectangle 9"/>
          <p:cNvSpPr/>
          <p:nvPr/>
        </p:nvSpPr>
        <p:spPr>
          <a:xfrm>
            <a:off x="7848600" y="2319250"/>
            <a:ext cx="1066800" cy="1447800"/>
          </a:xfrm>
          <a:prstGeom prst="roundRect">
            <a:avLst/>
          </a:prstGeom>
          <a:solidFill>
            <a:schemeClr val="accent1">
              <a:lumMod val="40000"/>
              <a:lumOff val="6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Locality</a:t>
            </a:r>
          </a:p>
        </p:txBody>
      </p:sp>
      <p:pic>
        <p:nvPicPr>
          <p:cNvPr id="15" name="Picture 14" descr="PPT530.png">
            <a:hlinkClick r:id="rId2"/>
          </p:cNvPr>
          <p:cNvPicPr>
            <a:picLocks noChangeAspect="1"/>
          </p:cNvPicPr>
          <p:nvPr/>
        </p:nvPicPr>
        <p:blipFill>
          <a:blip r:embed="rId3" cstate="print"/>
          <a:stretch>
            <a:fillRect/>
          </a:stretch>
        </p:blipFill>
        <p:spPr>
          <a:xfrm>
            <a:off x="381000" y="1404850"/>
            <a:ext cx="3647619" cy="3342857"/>
          </a:xfrm>
          <a:prstGeom prst="rect">
            <a:avLst/>
          </a:prstGeom>
        </p:spPr>
      </p:pic>
      <p:sp>
        <p:nvSpPr>
          <p:cNvPr id="16" name="Rectangle 15"/>
          <p:cNvSpPr/>
          <p:nvPr/>
        </p:nvSpPr>
        <p:spPr>
          <a:xfrm>
            <a:off x="0" y="838200"/>
            <a:ext cx="4623958" cy="369332"/>
          </a:xfrm>
          <a:prstGeom prst="rect">
            <a:avLst/>
          </a:prstGeom>
        </p:spPr>
        <p:txBody>
          <a:bodyPr wrap="none">
            <a:spAutoFit/>
          </a:bodyPr>
          <a:lstStyle/>
          <a:p>
            <a:r>
              <a:rPr lang="en-US" dirty="0" smtClean="0">
                <a:hlinkClick r:id="rId2"/>
              </a:rPr>
              <a:t>http://www.morphbank.net/Show/?id=72113</a:t>
            </a:r>
            <a:endParaRPr lang="en-US" dirty="0"/>
          </a:p>
        </p:txBody>
      </p:sp>
      <p:cxnSp>
        <p:nvCxnSpPr>
          <p:cNvPr id="63" name="Straight Connector 62"/>
          <p:cNvCxnSpPr/>
          <p:nvPr/>
        </p:nvCxnSpPr>
        <p:spPr>
          <a:xfrm>
            <a:off x="4038600" y="216685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486400" y="1557250"/>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4" idx="1"/>
          </p:cNvCxnSpPr>
          <p:nvPr/>
        </p:nvCxnSpPr>
        <p:spPr>
          <a:xfrm>
            <a:off x="5486400" y="2319250"/>
            <a:ext cx="609600"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239000" y="315745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475377" y="2286000"/>
            <a:ext cx="808748" cy="369332"/>
          </a:xfrm>
          <a:prstGeom prst="rect">
            <a:avLst/>
          </a:prstGeom>
        </p:spPr>
        <p:txBody>
          <a:bodyPr wrap="none">
            <a:spAutoFit/>
          </a:bodyPr>
          <a:lstStyle/>
          <a:p>
            <a:r>
              <a:rPr lang="en-US" dirty="0" smtClean="0"/>
              <a:t>72113</a:t>
            </a:r>
            <a:endParaRPr lang="en-US" dirty="0"/>
          </a:p>
        </p:txBody>
      </p:sp>
      <p:sp>
        <p:nvSpPr>
          <p:cNvPr id="73" name="Rectangle 72"/>
          <p:cNvSpPr/>
          <p:nvPr/>
        </p:nvSpPr>
        <p:spPr>
          <a:xfrm>
            <a:off x="6262250" y="1447800"/>
            <a:ext cx="825867" cy="369332"/>
          </a:xfrm>
          <a:prstGeom prst="rect">
            <a:avLst/>
          </a:prstGeom>
        </p:spPr>
        <p:txBody>
          <a:bodyPr wrap="none">
            <a:spAutoFit/>
          </a:bodyPr>
          <a:lstStyle/>
          <a:p>
            <a:r>
              <a:rPr lang="en-US" dirty="0" smtClean="0"/>
              <a:t>67765</a:t>
            </a:r>
          </a:p>
        </p:txBody>
      </p:sp>
      <p:sp>
        <p:nvSpPr>
          <p:cNvPr id="74" name="Rectangle 73"/>
          <p:cNvSpPr/>
          <p:nvPr/>
        </p:nvSpPr>
        <p:spPr>
          <a:xfrm>
            <a:off x="6245042" y="3135649"/>
            <a:ext cx="825867" cy="369332"/>
          </a:xfrm>
          <a:prstGeom prst="rect">
            <a:avLst/>
          </a:prstGeom>
        </p:spPr>
        <p:txBody>
          <a:bodyPr wrap="none">
            <a:spAutoFit/>
          </a:bodyPr>
          <a:lstStyle/>
          <a:p>
            <a:r>
              <a:rPr lang="en-US" dirty="0" smtClean="0"/>
              <a:t>69887</a:t>
            </a:r>
            <a:endParaRPr lang="en-US" dirty="0"/>
          </a:p>
        </p:txBody>
      </p:sp>
      <p:sp>
        <p:nvSpPr>
          <p:cNvPr id="75" name="Rectangle 74"/>
          <p:cNvSpPr/>
          <p:nvPr/>
        </p:nvSpPr>
        <p:spPr>
          <a:xfrm>
            <a:off x="7981600" y="3276600"/>
            <a:ext cx="825867" cy="369332"/>
          </a:xfrm>
          <a:prstGeom prst="rect">
            <a:avLst/>
          </a:prstGeom>
        </p:spPr>
        <p:txBody>
          <a:bodyPr wrap="none">
            <a:spAutoFit/>
          </a:bodyPr>
          <a:lstStyle/>
          <a:p>
            <a:r>
              <a:rPr lang="en-US" dirty="0" smtClean="0"/>
              <a:t>67777</a:t>
            </a:r>
            <a:endParaRPr lang="en-US" dirty="0"/>
          </a:p>
        </p:txBody>
      </p:sp>
      <p:sp>
        <p:nvSpPr>
          <p:cNvPr id="77" name="Rounded Rectangle 76"/>
          <p:cNvSpPr/>
          <p:nvPr/>
        </p:nvSpPr>
        <p:spPr>
          <a:xfrm>
            <a:off x="4495800" y="3233650"/>
            <a:ext cx="1143000" cy="1447800"/>
          </a:xfrm>
          <a:prstGeom prst="roundRect">
            <a:avLst/>
          </a:prstGeom>
          <a:solidFill>
            <a:schemeClr val="accent6">
              <a:lumMod val="60000"/>
              <a:lumOff val="4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User</a:t>
            </a:r>
          </a:p>
          <a:p>
            <a:pPr algn="ctr"/>
            <a:endParaRPr lang="en-US" b="1" dirty="0"/>
          </a:p>
        </p:txBody>
      </p:sp>
      <p:sp>
        <p:nvSpPr>
          <p:cNvPr id="78" name="Rounded Rectangle 77"/>
          <p:cNvSpPr/>
          <p:nvPr/>
        </p:nvSpPr>
        <p:spPr>
          <a:xfrm>
            <a:off x="5678975" y="3810000"/>
            <a:ext cx="1143000" cy="1447800"/>
          </a:xfrm>
          <a:prstGeom prst="roundRect">
            <a:avLst/>
          </a:prstGeom>
          <a:solidFill>
            <a:srgbClr val="F6862A"/>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Group</a:t>
            </a:r>
          </a:p>
        </p:txBody>
      </p:sp>
      <p:sp>
        <p:nvSpPr>
          <p:cNvPr id="80" name="Rectangle 79"/>
          <p:cNvSpPr/>
          <p:nvPr/>
        </p:nvSpPr>
        <p:spPr>
          <a:xfrm>
            <a:off x="4774275" y="4174375"/>
            <a:ext cx="441146" cy="369332"/>
          </a:xfrm>
          <a:prstGeom prst="rect">
            <a:avLst/>
          </a:prstGeom>
        </p:spPr>
        <p:txBody>
          <a:bodyPr wrap="none">
            <a:spAutoFit/>
          </a:bodyPr>
          <a:lstStyle/>
          <a:p>
            <a:r>
              <a:rPr lang="en-US" dirty="0" smtClean="0"/>
              <a:t>18</a:t>
            </a:r>
            <a:endParaRPr lang="en-US" dirty="0"/>
          </a:p>
        </p:txBody>
      </p:sp>
      <p:sp>
        <p:nvSpPr>
          <p:cNvPr id="81" name="Rectangle 80"/>
          <p:cNvSpPr/>
          <p:nvPr/>
        </p:nvSpPr>
        <p:spPr>
          <a:xfrm>
            <a:off x="6065525" y="4750725"/>
            <a:ext cx="312906" cy="369332"/>
          </a:xfrm>
          <a:prstGeom prst="rect">
            <a:avLst/>
          </a:prstGeom>
        </p:spPr>
        <p:txBody>
          <a:bodyPr wrap="none">
            <a:spAutoFit/>
          </a:bodyPr>
          <a:lstStyle/>
          <a:p>
            <a:r>
              <a:rPr lang="en-US" dirty="0" smtClean="0"/>
              <a:t>4</a:t>
            </a:r>
            <a:endParaRPr lang="en-US" dirty="0"/>
          </a:p>
        </p:txBody>
      </p:sp>
      <p:cxnSp>
        <p:nvCxnSpPr>
          <p:cNvPr id="82" name="Straight Connector 81"/>
          <p:cNvCxnSpPr>
            <a:endCxn id="77" idx="0"/>
          </p:cNvCxnSpPr>
          <p:nvPr/>
        </p:nvCxnSpPr>
        <p:spPr>
          <a:xfrm rot="16200000" flipH="1">
            <a:off x="4819650" y="2986000"/>
            <a:ext cx="4572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5122025" y="3064625"/>
            <a:ext cx="103355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rot="5400000">
            <a:off x="3467100" y="4719550"/>
            <a:ext cx="1143000" cy="1524000"/>
          </a:xfrm>
          <a:prstGeom prst="roundRect">
            <a:avLst/>
          </a:prstGeom>
          <a:solidFill>
            <a:schemeClr val="bg2">
              <a:lumMod val="5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b="1" dirty="0" smtClean="0">
                <a:solidFill>
                  <a:schemeClr val="tx1"/>
                </a:solidFill>
              </a:rPr>
              <a:t>Annotation/s</a:t>
            </a:r>
          </a:p>
          <a:p>
            <a:pPr algn="ctr"/>
            <a:r>
              <a:rPr lang="en-US" b="1" dirty="0" smtClean="0">
                <a:solidFill>
                  <a:schemeClr val="tx1"/>
                </a:solidFill>
              </a:rPr>
              <a:t>id/s</a:t>
            </a:r>
            <a:endParaRPr lang="en-US" b="1" dirty="0">
              <a:solidFill>
                <a:schemeClr val="tx1"/>
              </a:solidFill>
            </a:endParaRPr>
          </a:p>
        </p:txBody>
      </p:sp>
      <p:cxnSp>
        <p:nvCxnSpPr>
          <p:cNvPr id="101" name="Straight Connector 100"/>
          <p:cNvCxnSpPr>
            <a:endCxn id="100" idx="1"/>
          </p:cNvCxnSpPr>
          <p:nvPr/>
        </p:nvCxnSpPr>
        <p:spPr>
          <a:xfrm rot="5400000">
            <a:off x="3238500" y="3576550"/>
            <a:ext cx="21336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rot="5400000">
            <a:off x="7620000" y="4698075"/>
            <a:ext cx="1143000" cy="1447800"/>
          </a:xfrm>
          <a:prstGeom prst="roundRect">
            <a:avLst/>
          </a:prstGeom>
          <a:solidFill>
            <a:schemeClr val="bg2">
              <a:lumMod val="5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endParaRPr lang="en-US" b="1" dirty="0" smtClean="0"/>
          </a:p>
          <a:p>
            <a:pPr algn="ctr"/>
            <a:r>
              <a:rPr lang="en-US" b="1" dirty="0" smtClean="0">
                <a:solidFill>
                  <a:schemeClr val="tx1"/>
                </a:solidFill>
              </a:rPr>
              <a:t>Collection/s</a:t>
            </a:r>
          </a:p>
          <a:p>
            <a:pPr algn="ctr"/>
            <a:r>
              <a:rPr lang="en-US" b="1" dirty="0" smtClean="0">
                <a:solidFill>
                  <a:schemeClr val="tx1"/>
                </a:solidFill>
              </a:rPr>
              <a:t>id/s</a:t>
            </a:r>
          </a:p>
          <a:p>
            <a:pPr algn="ct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72" grpId="0"/>
      <p:bldP spid="73" grpId="0"/>
      <p:bldP spid="74" grpId="0"/>
      <p:bldP spid="75" grpId="0"/>
      <p:bldP spid="77" grpId="0" animBg="1"/>
      <p:bldP spid="78" grpId="0" animBg="1"/>
      <p:bldP spid="80" grpId="0"/>
      <p:bldP spid="81" grpId="0"/>
      <p:bldP spid="100" grpId="0" animBg="1"/>
      <p:bldP spid="10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 y="-45719"/>
            <a:ext cx="9125338" cy="807720"/>
          </a:xfrm>
        </p:spPr>
        <p:txBody>
          <a:bodyPr/>
          <a:lstStyle/>
          <a:p>
            <a:r>
              <a:rPr lang="en-US" sz="4000" dirty="0" smtClean="0"/>
              <a:t>Morphbank Objects, Attributes &amp; Values</a:t>
            </a:r>
            <a:endParaRPr lang="en-US" sz="4000" dirty="0"/>
          </a:p>
        </p:txBody>
      </p:sp>
      <p:sp>
        <p:nvSpPr>
          <p:cNvPr id="3" name="Content Placeholder 2"/>
          <p:cNvSpPr>
            <a:spLocks noGrp="1"/>
          </p:cNvSpPr>
          <p:nvPr>
            <p:ph idx="1"/>
          </p:nvPr>
        </p:nvSpPr>
        <p:spPr>
          <a:xfrm>
            <a:off x="228600" y="838200"/>
            <a:ext cx="8640762" cy="762000"/>
          </a:xfrm>
        </p:spPr>
        <p:txBody>
          <a:bodyPr/>
          <a:lstStyle/>
          <a:p>
            <a:r>
              <a:rPr lang="en-US" dirty="0" smtClean="0"/>
              <a:t>A phpmyadmin View of Morphbank</a:t>
            </a:r>
          </a:p>
        </p:txBody>
      </p:sp>
      <p:pic>
        <p:nvPicPr>
          <p:cNvPr id="1026" name="Picture 2"/>
          <p:cNvPicPr>
            <a:picLocks noChangeAspect="1" noChangeArrowheads="1"/>
          </p:cNvPicPr>
          <p:nvPr/>
        </p:nvPicPr>
        <p:blipFill>
          <a:blip r:embed="rId2" cstate="print"/>
          <a:srcRect/>
          <a:stretch>
            <a:fillRect/>
          </a:stretch>
        </p:blipFill>
        <p:spPr bwMode="auto">
          <a:xfrm>
            <a:off x="60960" y="762000"/>
            <a:ext cx="9478078" cy="5410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050" y="30163"/>
            <a:ext cx="7361238" cy="639762"/>
          </a:xfrm>
        </p:spPr>
        <p:txBody>
          <a:bodyPr/>
          <a:lstStyle/>
          <a:p>
            <a:r>
              <a:rPr lang="en-US" dirty="0" smtClean="0"/>
              <a:t>Connecting Morphbank</a:t>
            </a:r>
          </a:p>
        </p:txBody>
      </p:sp>
      <p:sp>
        <p:nvSpPr>
          <p:cNvPr id="15363" name="Content Placeholder 2"/>
          <p:cNvSpPr>
            <a:spLocks noGrp="1"/>
          </p:cNvSpPr>
          <p:nvPr>
            <p:ph idx="1"/>
          </p:nvPr>
        </p:nvSpPr>
        <p:spPr>
          <a:xfrm>
            <a:off x="141288" y="678533"/>
            <a:ext cx="8640762" cy="5798467"/>
          </a:xfrm>
        </p:spPr>
        <p:txBody>
          <a:bodyPr>
            <a:normAutofit/>
          </a:bodyPr>
          <a:lstStyle/>
          <a:p>
            <a:pPr eaLnBrk="1" hangingPunct="1"/>
            <a:r>
              <a:rPr lang="en-US" dirty="0" smtClean="0"/>
              <a:t>After Upload &gt; Web Services &gt; Using a service for searching</a:t>
            </a:r>
          </a:p>
          <a:p>
            <a:pPr lvl="1" eaLnBrk="1" hangingPunct="1"/>
            <a:r>
              <a:rPr lang="en-US" dirty="0" smtClean="0"/>
              <a:t>retrieve ids for Morphbank objects</a:t>
            </a:r>
          </a:p>
          <a:p>
            <a:pPr lvl="1" eaLnBrk="1" hangingPunct="1"/>
            <a:r>
              <a:rPr lang="en-US" dirty="0" smtClean="0"/>
              <a:t>display geolocated Morphbank Specimens with GoogleMaps</a:t>
            </a:r>
          </a:p>
          <a:p>
            <a:pPr lvl="1" eaLnBrk="1" hangingPunct="1"/>
            <a:r>
              <a:rPr lang="en-US" dirty="0" smtClean="0"/>
              <a:t>output data in XML format</a:t>
            </a:r>
          </a:p>
          <a:p>
            <a:pPr lvl="1" eaLnBrk="1" hangingPunct="1"/>
            <a:r>
              <a:rPr lang="en-US" dirty="0" smtClean="0"/>
              <a:t>create custom RSS feeds, Google Reader</a:t>
            </a:r>
          </a:p>
          <a:p>
            <a:pPr eaLnBrk="1" hangingPunct="1"/>
            <a:r>
              <a:rPr lang="en-US" dirty="0" smtClean="0"/>
              <a:t>Embedding links in Web pages, documents</a:t>
            </a:r>
          </a:p>
          <a:p>
            <a:pPr eaLnBrk="1" hangingPunct="1"/>
            <a:r>
              <a:rPr lang="en-US" dirty="0" smtClean="0"/>
              <a:t>Connecting Morphbank Objects</a:t>
            </a:r>
          </a:p>
          <a:p>
            <a:pPr lvl="1" eaLnBrk="1" hangingPunct="1"/>
            <a:r>
              <a:rPr lang="en-US" dirty="0" smtClean="0"/>
              <a:t>Recent Examples of Publications linking images, collections, kml files, Google Maps and ontologies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3" name="Picture 9">
            <a:hlinkClick r:id="rId3"/>
          </p:cNvPr>
          <p:cNvPicPr>
            <a:picLocks noChangeAspect="1" noChangeArrowheads="1"/>
          </p:cNvPicPr>
          <p:nvPr/>
        </p:nvPicPr>
        <p:blipFill>
          <a:blip r:embed="rId4" cstate="print"/>
          <a:srcRect/>
          <a:stretch>
            <a:fillRect/>
          </a:stretch>
        </p:blipFill>
        <p:spPr bwMode="auto">
          <a:xfrm>
            <a:off x="1600200" y="557213"/>
            <a:ext cx="5867400" cy="6300787"/>
          </a:xfrm>
          <a:prstGeom prst="rect">
            <a:avLst/>
          </a:prstGeom>
          <a:noFill/>
          <a:ln w="9525">
            <a:noFill/>
            <a:miter lim="800000"/>
            <a:headEnd/>
            <a:tailEnd/>
          </a:ln>
        </p:spPr>
      </p:pic>
      <p:sp>
        <p:nvSpPr>
          <p:cNvPr id="16387" name="Text Box 9"/>
          <p:cNvSpPr txBox="1">
            <a:spLocks noChangeArrowheads="1"/>
          </p:cNvSpPr>
          <p:nvPr/>
        </p:nvSpPr>
        <p:spPr bwMode="auto">
          <a:xfrm>
            <a:off x="2479675" y="1981200"/>
            <a:ext cx="3789363" cy="369888"/>
          </a:xfrm>
          <a:prstGeom prst="rect">
            <a:avLst/>
          </a:prstGeom>
          <a:noFill/>
          <a:ln w="9525">
            <a:noFill/>
            <a:miter lim="800000"/>
            <a:headEnd/>
            <a:tailEnd/>
          </a:ln>
        </p:spPr>
        <p:txBody>
          <a:bodyPr wrap="none">
            <a:spAutoFit/>
          </a:bodyPr>
          <a:lstStyle/>
          <a:p>
            <a:r>
              <a:rPr lang="en-US">
                <a:solidFill>
                  <a:schemeClr val="bg1"/>
                </a:solidFill>
              </a:rPr>
              <a:t>http://services.morphbank.net/mb2/</a:t>
            </a:r>
          </a:p>
        </p:txBody>
      </p:sp>
      <p:sp>
        <p:nvSpPr>
          <p:cNvPr id="16388" name="Title 1"/>
          <p:cNvSpPr>
            <a:spLocks noGrp="1"/>
          </p:cNvSpPr>
          <p:nvPr>
            <p:ph type="title"/>
          </p:nvPr>
        </p:nvSpPr>
        <p:spPr>
          <a:xfrm>
            <a:off x="19050" y="30163"/>
            <a:ext cx="7361238" cy="639762"/>
          </a:xfrm>
        </p:spPr>
        <p:txBody>
          <a:bodyPr/>
          <a:lstStyle/>
          <a:p>
            <a:r>
              <a:rPr lang="en-US" dirty="0" smtClean="0"/>
              <a:t>Web Services</a:t>
            </a:r>
          </a:p>
        </p:txBody>
      </p:sp>
      <p:pic>
        <p:nvPicPr>
          <p:cNvPr id="56322" name="Picture 2"/>
          <p:cNvPicPr>
            <a:picLocks noChangeAspect="1" noChangeArrowheads="1"/>
          </p:cNvPicPr>
          <p:nvPr/>
        </p:nvPicPr>
        <p:blipFill>
          <a:blip r:embed="rId5" cstate="print"/>
          <a:srcRect/>
          <a:stretch>
            <a:fillRect/>
          </a:stretch>
        </p:blipFill>
        <p:spPr bwMode="auto">
          <a:xfrm>
            <a:off x="228600" y="576263"/>
            <a:ext cx="7513638" cy="5629275"/>
          </a:xfrm>
          <a:prstGeom prst="rect">
            <a:avLst/>
          </a:prstGeom>
          <a:noFill/>
          <a:ln w="9525">
            <a:noFill/>
            <a:miter lim="800000"/>
            <a:headEnd/>
            <a:tailEnd/>
          </a:ln>
        </p:spPr>
      </p:pic>
      <p:sp>
        <p:nvSpPr>
          <p:cNvPr id="11" name="Content Placeholder 2"/>
          <p:cNvSpPr>
            <a:spLocks noGrp="1"/>
          </p:cNvSpPr>
          <p:nvPr>
            <p:ph idx="1"/>
          </p:nvPr>
        </p:nvSpPr>
        <p:spPr>
          <a:xfrm>
            <a:off x="5181600" y="3200400"/>
            <a:ext cx="4038600" cy="2743200"/>
          </a:xfrm>
          <a:solidFill>
            <a:schemeClr val="accent3">
              <a:lumMod val="40000"/>
              <a:lumOff val="60000"/>
            </a:schemeClr>
          </a:solidFill>
          <a:ln w="12700" cap="rnd">
            <a:solidFill>
              <a:schemeClr val="accent3">
                <a:lumMod val="50000"/>
              </a:schemeClr>
            </a:solidFill>
            <a:bevel/>
          </a:ln>
        </p:spPr>
        <p:txBody>
          <a:bodyPr>
            <a:normAutofit/>
          </a:bodyPr>
          <a:lstStyle/>
          <a:p>
            <a:pPr eaLnBrk="1" hangingPunct="1">
              <a:lnSpc>
                <a:spcPct val="80000"/>
              </a:lnSpc>
              <a:defRPr/>
            </a:pPr>
            <a:r>
              <a:rPr lang="en-US" sz="2000" dirty="0" smtClean="0"/>
              <a:t>Creates a database query</a:t>
            </a:r>
          </a:p>
          <a:p>
            <a:pPr lvl="1" eaLnBrk="1" hangingPunct="1">
              <a:lnSpc>
                <a:spcPct val="80000"/>
              </a:lnSpc>
              <a:defRPr/>
            </a:pPr>
            <a:r>
              <a:rPr lang="en-US" sz="1800" dirty="0" smtClean="0"/>
              <a:t>see the </a:t>
            </a:r>
            <a:r>
              <a:rPr lang="en-US" sz="1800" dirty="0" smtClean="0">
                <a:hlinkClick r:id="rId6"/>
              </a:rPr>
              <a:t>API</a:t>
            </a:r>
            <a:endParaRPr lang="en-US" sz="1800" dirty="0" smtClean="0"/>
          </a:p>
          <a:p>
            <a:pPr eaLnBrk="1" hangingPunct="1">
              <a:lnSpc>
                <a:spcPct val="80000"/>
              </a:lnSpc>
              <a:buFont typeface="Arial" charset="0"/>
              <a:buNone/>
              <a:defRPr/>
            </a:pPr>
            <a:endParaRPr lang="en-US" sz="2000" dirty="0" smtClean="0"/>
          </a:p>
          <a:p>
            <a:pPr eaLnBrk="1" hangingPunct="1">
              <a:lnSpc>
                <a:spcPct val="80000"/>
              </a:lnSpc>
              <a:defRPr/>
            </a:pPr>
            <a:r>
              <a:rPr lang="en-US" sz="2000" dirty="0" smtClean="0"/>
              <a:t>Returns output in format selected</a:t>
            </a:r>
          </a:p>
          <a:p>
            <a:pPr eaLnBrk="1" hangingPunct="1">
              <a:lnSpc>
                <a:spcPct val="80000"/>
              </a:lnSpc>
              <a:defRPr/>
            </a:pPr>
            <a:endParaRPr lang="en-US" sz="2000" dirty="0" smtClean="0"/>
          </a:p>
          <a:p>
            <a:pPr eaLnBrk="1" hangingPunct="1">
              <a:lnSpc>
                <a:spcPct val="80000"/>
              </a:lnSpc>
              <a:defRPr/>
            </a:pPr>
            <a:r>
              <a:rPr lang="en-US" sz="2000" dirty="0" smtClean="0"/>
              <a:t>Keep up with the latest changes</a:t>
            </a:r>
          </a:p>
          <a:p>
            <a:pPr eaLnBrk="1" hangingPunct="1">
              <a:lnSpc>
                <a:spcPct val="80000"/>
              </a:lnSpc>
              <a:defRPr/>
            </a:pPr>
            <a:endParaRPr lang="en-US" sz="2000" dirty="0" smtClean="0"/>
          </a:p>
          <a:p>
            <a:pPr eaLnBrk="1" hangingPunct="1">
              <a:lnSpc>
                <a:spcPct val="80000"/>
              </a:lnSpc>
              <a:defRPr/>
            </a:pPr>
            <a:r>
              <a:rPr lang="en-US" sz="2000" dirty="0" smtClean="0"/>
              <a:t>Allows dynamic searching</a:t>
            </a:r>
          </a:p>
        </p:txBody>
      </p:sp>
      <p:pic>
        <p:nvPicPr>
          <p:cNvPr id="4100" name="Picture 4" descr="C:\Users\Deb\Desktop\71010.jpg"/>
          <p:cNvPicPr>
            <a:picLocks noChangeAspect="1" noChangeArrowheads="1"/>
          </p:cNvPicPr>
          <p:nvPr/>
        </p:nvPicPr>
        <p:blipFill>
          <a:blip r:embed="rId7" cstate="print"/>
          <a:srcRect/>
          <a:stretch>
            <a:fillRect/>
          </a:stretch>
        </p:blipFill>
        <p:spPr bwMode="auto">
          <a:xfrm rot="5400000">
            <a:off x="7561516" y="409829"/>
            <a:ext cx="2057400" cy="154254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6322"/>
                                        </p:tgtEl>
                                        <p:attrNameLst>
                                          <p:attrName>style.visibility</p:attrName>
                                        </p:attrNameLst>
                                      </p:cBhvr>
                                      <p:to>
                                        <p:strVal val="visible"/>
                                      </p:to>
                                    </p:set>
                                  </p:childTnLst>
                                </p:cTn>
                              </p:par>
                              <p:par>
                                <p:cTn id="33" presetID="9" presetClass="exit" presetSubtype="0" fill="hold" grpId="1" nodeType="withEffect">
                                  <p:stCondLst>
                                    <p:cond delay="0"/>
                                  </p:stCondLst>
                                  <p:childTnLst>
                                    <p:animEffect transition="out" filter="dissolve">
                                      <p:cBhvr>
                                        <p:cTn id="34" dur="500"/>
                                        <p:tgtEl>
                                          <p:spTgt spid="11">
                                            <p:txEl>
                                              <p:pRg st="0" end="0"/>
                                            </p:txEl>
                                          </p:spTgt>
                                        </p:tgtEl>
                                      </p:cBhvr>
                                    </p:animEffect>
                                    <p:set>
                                      <p:cBhvr>
                                        <p:cTn id="35" dur="1" fill="hold">
                                          <p:stCondLst>
                                            <p:cond delay="499"/>
                                          </p:stCondLst>
                                        </p:cTn>
                                        <p:tgtEl>
                                          <p:spTgt spid="11">
                                            <p:txEl>
                                              <p:pRg st="0" end="0"/>
                                            </p:txEl>
                                          </p:spTgt>
                                        </p:tgtEl>
                                        <p:attrNameLst>
                                          <p:attrName>style.visibility</p:attrName>
                                        </p:attrNameLst>
                                      </p:cBhvr>
                                      <p:to>
                                        <p:strVal val="hidden"/>
                                      </p:to>
                                    </p:set>
                                  </p:childTnLst>
                                </p:cTn>
                              </p:par>
                              <p:par>
                                <p:cTn id="36" presetID="9" presetClass="exit" presetSubtype="0" fill="hold" grpId="1" nodeType="withEffect">
                                  <p:stCondLst>
                                    <p:cond delay="0"/>
                                  </p:stCondLst>
                                  <p:childTnLst>
                                    <p:animEffect transition="out" filter="dissolve">
                                      <p:cBhvr>
                                        <p:cTn id="37" dur="500"/>
                                        <p:tgtEl>
                                          <p:spTgt spid="11">
                                            <p:txEl>
                                              <p:pRg st="1" end="1"/>
                                            </p:txEl>
                                          </p:spTgt>
                                        </p:tgtEl>
                                      </p:cBhvr>
                                    </p:animEffect>
                                    <p:set>
                                      <p:cBhvr>
                                        <p:cTn id="38" dur="1" fill="hold">
                                          <p:stCondLst>
                                            <p:cond delay="499"/>
                                          </p:stCondLst>
                                        </p:cTn>
                                        <p:tgtEl>
                                          <p:spTgt spid="11">
                                            <p:txEl>
                                              <p:pRg st="1" end="1"/>
                                            </p:txEl>
                                          </p:spTgt>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11">
                                            <p:txEl>
                                              <p:pRg st="3" end="3"/>
                                            </p:txEl>
                                          </p:spTgt>
                                        </p:tgtEl>
                                      </p:cBhvr>
                                    </p:animEffect>
                                    <p:set>
                                      <p:cBhvr>
                                        <p:cTn id="41" dur="1" fill="hold">
                                          <p:stCondLst>
                                            <p:cond delay="499"/>
                                          </p:stCondLst>
                                        </p:cTn>
                                        <p:tgtEl>
                                          <p:spTgt spid="11">
                                            <p:txEl>
                                              <p:pRg st="3" end="3"/>
                                            </p:txEl>
                                          </p:spTgt>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11">
                                            <p:txEl>
                                              <p:pRg st="5" end="5"/>
                                            </p:txEl>
                                          </p:spTgt>
                                        </p:tgtEl>
                                      </p:cBhvr>
                                    </p:animEffect>
                                    <p:set>
                                      <p:cBhvr>
                                        <p:cTn id="44" dur="1" fill="hold">
                                          <p:stCondLst>
                                            <p:cond delay="499"/>
                                          </p:stCondLst>
                                        </p:cTn>
                                        <p:tgtEl>
                                          <p:spTgt spid="11">
                                            <p:txEl>
                                              <p:pRg st="5" end="5"/>
                                            </p:txEl>
                                          </p:spTgt>
                                        </p:tgtEl>
                                        <p:attrNameLst>
                                          <p:attrName>style.visibility</p:attrName>
                                        </p:attrNameLst>
                                      </p:cBhvr>
                                      <p:to>
                                        <p:strVal val="hidden"/>
                                      </p:to>
                                    </p:set>
                                  </p:childTnLst>
                                </p:cTn>
                              </p:par>
                              <p:par>
                                <p:cTn id="45" presetID="9" presetClass="exit" presetSubtype="0" fill="hold" grpId="1" nodeType="withEffect">
                                  <p:stCondLst>
                                    <p:cond delay="0"/>
                                  </p:stCondLst>
                                  <p:childTnLst>
                                    <p:animEffect transition="out" filter="dissolve">
                                      <p:cBhvr>
                                        <p:cTn id="46" dur="500"/>
                                        <p:tgtEl>
                                          <p:spTgt spid="11">
                                            <p:txEl>
                                              <p:pRg st="7" end="7"/>
                                            </p:txEl>
                                          </p:spTgt>
                                        </p:tgtEl>
                                      </p:cBhvr>
                                    </p:animEffect>
                                    <p:set>
                                      <p:cBhvr>
                                        <p:cTn id="47" dur="1" fill="hold">
                                          <p:stCondLst>
                                            <p:cond delay="499"/>
                                          </p:stCondLst>
                                        </p:cTn>
                                        <p:tgtEl>
                                          <p:spTgt spid="11">
                                            <p:txEl>
                                              <p:pRg st="7" end="7"/>
                                            </p:txEl>
                                          </p:spTgt>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11">
                                            <p:bg/>
                                          </p:spTgt>
                                        </p:tgtEl>
                                      </p:cBhvr>
                                    </p:animEffect>
                                    <p:set>
                                      <p:cBhvr>
                                        <p:cTn id="50" dur="1" fill="hold">
                                          <p:stCondLst>
                                            <p:cond delay="499"/>
                                          </p:stCondLst>
                                        </p:cTn>
                                        <p:tgtEl>
                                          <p:spTgt spid="1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1" grpId="1"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9050" y="30163"/>
            <a:ext cx="7361238" cy="639762"/>
          </a:xfrm>
        </p:spPr>
        <p:txBody>
          <a:bodyPr/>
          <a:lstStyle/>
          <a:p>
            <a:r>
              <a:rPr lang="en-US" dirty="0" smtClean="0"/>
              <a:t>Morphbank Ids and Linking</a:t>
            </a:r>
          </a:p>
        </p:txBody>
      </p:sp>
      <p:sp>
        <p:nvSpPr>
          <p:cNvPr id="3" name="Content Placeholder 2"/>
          <p:cNvSpPr>
            <a:spLocks noGrp="1"/>
          </p:cNvSpPr>
          <p:nvPr>
            <p:ph idx="1"/>
          </p:nvPr>
        </p:nvSpPr>
        <p:spPr>
          <a:xfrm>
            <a:off x="141288" y="919163"/>
            <a:ext cx="8640762" cy="5024437"/>
          </a:xfrm>
        </p:spPr>
        <p:txBody>
          <a:bodyPr>
            <a:normAutofit fontScale="62500" lnSpcReduction="20000"/>
          </a:bodyPr>
          <a:lstStyle/>
          <a:p>
            <a:pPr eaLnBrk="1" hangingPunct="1">
              <a:lnSpc>
                <a:spcPct val="80000"/>
              </a:lnSpc>
              <a:defRPr/>
            </a:pPr>
            <a:r>
              <a:rPr lang="en-US" sz="4000" dirty="0" smtClean="0"/>
              <a:t>How to format links to Morphbank</a:t>
            </a:r>
          </a:p>
          <a:p>
            <a:pPr lvl="1" eaLnBrk="1" hangingPunct="1">
              <a:lnSpc>
                <a:spcPct val="80000"/>
              </a:lnSpc>
              <a:defRPr/>
            </a:pPr>
            <a:r>
              <a:rPr lang="en-US" sz="3600" dirty="0" smtClean="0"/>
              <a:t>Retrieve mb ids via </a:t>
            </a:r>
            <a:r>
              <a:rPr lang="en-US" sz="3600" i="1" dirty="0" smtClean="0"/>
              <a:t>services.morphbank.net/mb2/</a:t>
            </a:r>
          </a:p>
          <a:p>
            <a:pPr eaLnBrk="1" hangingPunct="1">
              <a:lnSpc>
                <a:spcPct val="80000"/>
              </a:lnSpc>
              <a:defRPr/>
            </a:pPr>
            <a:endParaRPr lang="en-US" sz="4800" i="1" dirty="0" smtClean="0"/>
          </a:p>
          <a:p>
            <a:pPr eaLnBrk="1" hangingPunct="1">
              <a:lnSpc>
                <a:spcPct val="80000"/>
              </a:lnSpc>
              <a:defRPr/>
            </a:pPr>
            <a:r>
              <a:rPr lang="en-US" sz="4800" i="1" dirty="0" smtClean="0"/>
              <a:t>base url + identifier</a:t>
            </a:r>
          </a:p>
          <a:p>
            <a:pPr eaLnBrk="1" hangingPunct="1">
              <a:lnSpc>
                <a:spcPct val="80000"/>
              </a:lnSpc>
              <a:buFontTx/>
              <a:buNone/>
              <a:defRPr/>
            </a:pPr>
            <a:r>
              <a:rPr lang="en-US" dirty="0" smtClean="0">
                <a:hlinkClick r:id="rId2"/>
              </a:rPr>
              <a:t>http://www.morphbank.net/?id=464656</a:t>
            </a:r>
            <a:r>
              <a:rPr lang="en-US" i="1" dirty="0" smtClean="0"/>
              <a:t>		</a:t>
            </a:r>
            <a:r>
              <a:rPr lang="en-US" dirty="0" smtClean="0"/>
              <a:t>image record </a:t>
            </a:r>
            <a:r>
              <a:rPr lang="en-US" dirty="0" err="1" smtClean="0"/>
              <a:t>ss</a:t>
            </a:r>
            <a:endParaRPr lang="en-US" dirty="0" smtClean="0"/>
          </a:p>
          <a:p>
            <a:pPr eaLnBrk="1" hangingPunct="1">
              <a:lnSpc>
                <a:spcPct val="80000"/>
              </a:lnSpc>
              <a:buFontTx/>
              <a:buNone/>
              <a:defRPr/>
            </a:pPr>
            <a:r>
              <a:rPr lang="en-US" dirty="0" smtClean="0">
                <a:hlinkClick r:id="rId3"/>
              </a:rPr>
              <a:t>http://www.morphbank.net/Show/?id=464656</a:t>
            </a:r>
            <a:r>
              <a:rPr lang="en-US" dirty="0" smtClean="0"/>
              <a:t>	image record </a:t>
            </a:r>
            <a:r>
              <a:rPr lang="en-US" dirty="0" err="1" smtClean="0"/>
              <a:t>ss</a:t>
            </a:r>
            <a:endParaRPr lang="en-US" dirty="0" smtClean="0"/>
          </a:p>
          <a:p>
            <a:pPr eaLnBrk="1" hangingPunct="1">
              <a:lnSpc>
                <a:spcPct val="80000"/>
              </a:lnSpc>
              <a:buFontTx/>
              <a:buNone/>
              <a:defRPr/>
            </a:pPr>
            <a:r>
              <a:rPr lang="en-US" dirty="0" smtClean="0">
                <a:hlinkClick r:id="rId4"/>
              </a:rPr>
              <a:t>http://www.morphbank.net/?id=478331</a:t>
            </a:r>
            <a:r>
              <a:rPr lang="en-US" dirty="0" smtClean="0"/>
              <a:t>		collection </a:t>
            </a:r>
            <a:r>
              <a:rPr lang="en-US" dirty="0" err="1" smtClean="0"/>
              <a:t>ss</a:t>
            </a:r>
            <a:endParaRPr lang="en-US" dirty="0" smtClean="0"/>
          </a:p>
          <a:p>
            <a:pPr eaLnBrk="1" hangingPunct="1">
              <a:lnSpc>
                <a:spcPct val="80000"/>
              </a:lnSpc>
              <a:buFontTx/>
              <a:buNone/>
              <a:defRPr/>
            </a:pPr>
            <a:r>
              <a:rPr lang="en-US" dirty="0" smtClean="0">
                <a:hlinkClick r:id="rId5"/>
              </a:rPr>
              <a:t>http://www.morphbank.net/myCollection/?id=478331</a:t>
            </a:r>
            <a:r>
              <a:rPr lang="en-US" dirty="0" smtClean="0"/>
              <a:t>	collection </a:t>
            </a:r>
            <a:r>
              <a:rPr lang="en-US" dirty="0" err="1" smtClean="0"/>
              <a:t>ss</a:t>
            </a:r>
            <a:endParaRPr lang="en-US" dirty="0" smtClean="0"/>
          </a:p>
          <a:p>
            <a:pPr eaLnBrk="1" hangingPunct="1">
              <a:lnSpc>
                <a:spcPct val="80000"/>
              </a:lnSpc>
              <a:buFontTx/>
              <a:buNone/>
              <a:defRPr/>
            </a:pPr>
            <a:r>
              <a:rPr lang="en-US" dirty="0" smtClean="0">
                <a:hlinkClick r:id="rId6"/>
              </a:rPr>
              <a:t>http://www.morphbank.net/myCollection/?id=474239</a:t>
            </a:r>
            <a:r>
              <a:rPr lang="en-US" dirty="0" smtClean="0"/>
              <a:t>	collection </a:t>
            </a:r>
            <a:r>
              <a:rPr lang="en-US" dirty="0" err="1" smtClean="0"/>
              <a:t>ss</a:t>
            </a:r>
            <a:endParaRPr lang="en-US" dirty="0" smtClean="0"/>
          </a:p>
          <a:p>
            <a:pPr eaLnBrk="1" hangingPunct="1">
              <a:lnSpc>
                <a:spcPct val="80000"/>
              </a:lnSpc>
              <a:defRPr/>
            </a:pPr>
            <a:endParaRPr lang="en-US" i="1" dirty="0" smtClean="0"/>
          </a:p>
          <a:p>
            <a:pPr eaLnBrk="1" hangingPunct="1">
              <a:lnSpc>
                <a:spcPct val="80000"/>
              </a:lnSpc>
              <a:defRPr/>
            </a:pPr>
            <a:r>
              <a:rPr lang="en-US" sz="4500" i="1" dirty="0" smtClean="0"/>
              <a:t>base url + identifier </a:t>
            </a:r>
            <a:r>
              <a:rPr lang="en-US" sz="4400" i="1" dirty="0" smtClean="0"/>
              <a:t>+ image type</a:t>
            </a:r>
          </a:p>
          <a:p>
            <a:pPr eaLnBrk="1" hangingPunct="1">
              <a:lnSpc>
                <a:spcPct val="80000"/>
              </a:lnSpc>
              <a:buFontTx/>
              <a:buNone/>
              <a:defRPr/>
            </a:pPr>
            <a:r>
              <a:rPr lang="en-US" dirty="0" smtClean="0">
                <a:hlinkClick r:id="rId7"/>
              </a:rPr>
              <a:t>http://www.morphbank.net/?id=464091&amp;imgType=tiff</a:t>
            </a:r>
            <a:r>
              <a:rPr lang="en-US" dirty="0" smtClean="0"/>
              <a:t>		image</a:t>
            </a:r>
          </a:p>
          <a:p>
            <a:pPr eaLnBrk="1" hangingPunct="1">
              <a:lnSpc>
                <a:spcPct val="80000"/>
              </a:lnSpc>
              <a:buFontTx/>
              <a:buNone/>
              <a:defRPr/>
            </a:pPr>
            <a:r>
              <a:rPr lang="en-US" dirty="0" smtClean="0">
                <a:hlinkClick r:id="rId8"/>
              </a:rPr>
              <a:t>http://www.morphbank.net/?id=464091&amp;imgType=jpeg</a:t>
            </a:r>
            <a:r>
              <a:rPr lang="en-US" dirty="0" smtClean="0"/>
              <a:t>		image</a:t>
            </a:r>
          </a:p>
          <a:p>
            <a:pPr eaLnBrk="1" hangingPunct="1">
              <a:lnSpc>
                <a:spcPct val="80000"/>
              </a:lnSpc>
              <a:buFontTx/>
              <a:buNone/>
              <a:defRPr/>
            </a:pPr>
            <a:r>
              <a:rPr lang="en-US" dirty="0" smtClean="0">
                <a:hlinkClick r:id="rId9"/>
              </a:rPr>
              <a:t>http://www.morphbank.net/?id=464091&amp;imgType=jpg</a:t>
            </a:r>
            <a:r>
              <a:rPr lang="en-US" dirty="0" smtClean="0"/>
              <a:t>		image</a:t>
            </a:r>
          </a:p>
          <a:p>
            <a:pPr eaLnBrk="1" hangingPunct="1">
              <a:lnSpc>
                <a:spcPct val="80000"/>
              </a:lnSpc>
              <a:buFontTx/>
              <a:buNone/>
              <a:defRPr/>
            </a:pPr>
            <a:r>
              <a:rPr lang="en-US" dirty="0" smtClean="0">
                <a:hlinkClick r:id="rId10"/>
              </a:rPr>
              <a:t>http://www.morphbank.net/?id=464091&amp;imgType=thumb</a:t>
            </a:r>
            <a:r>
              <a:rPr lang="en-US" dirty="0" smtClean="0"/>
              <a:t>		image</a:t>
            </a:r>
          </a:p>
          <a:p>
            <a:pPr eaLnBrk="1" hangingPunct="1">
              <a:lnSpc>
                <a:spcPct val="80000"/>
              </a:lnSpc>
              <a:buFontTx/>
              <a:buNone/>
              <a:defRPr/>
            </a:pPr>
            <a:r>
              <a:rPr lang="en-US" dirty="0" smtClean="0">
                <a:hlinkClick r:id="rId11"/>
              </a:rPr>
              <a:t>http://www.morphbank.net/?id=464091&amp;imgType=jpeg&amp;imgSize=500</a:t>
            </a:r>
            <a:r>
              <a:rPr lang="en-US" dirty="0" smtClean="0"/>
              <a:t>	image</a:t>
            </a:r>
          </a:p>
        </p:txBody>
      </p:sp>
      <p:pic>
        <p:nvPicPr>
          <p:cNvPr id="5122" name="Picture 2" descr="C:\Users\Deb\Desktop\211841.jpg"/>
          <p:cNvPicPr>
            <a:picLocks noChangeAspect="1" noChangeArrowheads="1"/>
          </p:cNvPicPr>
          <p:nvPr/>
        </p:nvPicPr>
        <p:blipFill>
          <a:blip r:embed="rId12" cstate="print"/>
          <a:srcRect/>
          <a:stretch>
            <a:fillRect/>
          </a:stretch>
        </p:blipFill>
        <p:spPr bwMode="auto">
          <a:xfrm>
            <a:off x="7733228" y="152400"/>
            <a:ext cx="1715572" cy="22860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9050" y="30163"/>
            <a:ext cx="8743950" cy="639762"/>
          </a:xfrm>
        </p:spPr>
        <p:txBody>
          <a:bodyPr/>
          <a:lstStyle/>
          <a:p>
            <a:r>
              <a:rPr lang="en-US" dirty="0" smtClean="0"/>
              <a:t>Using Links back to Morphbank in …</a:t>
            </a:r>
          </a:p>
        </p:txBody>
      </p:sp>
      <p:sp>
        <p:nvSpPr>
          <p:cNvPr id="4" name="Rectangle 3"/>
          <p:cNvSpPr>
            <a:spLocks noGrp="1" noChangeArrowheads="1"/>
          </p:cNvSpPr>
          <p:nvPr>
            <p:ph idx="1"/>
          </p:nvPr>
        </p:nvSpPr>
        <p:spPr>
          <a:xfrm>
            <a:off x="141288" y="838200"/>
            <a:ext cx="9459912" cy="5410200"/>
          </a:xfrm>
        </p:spPr>
        <p:txBody>
          <a:bodyPr>
            <a:normAutofit fontScale="92500" lnSpcReduction="10000"/>
          </a:bodyPr>
          <a:lstStyle/>
          <a:p>
            <a:pPr eaLnBrk="1" hangingPunct="1">
              <a:lnSpc>
                <a:spcPct val="80000"/>
              </a:lnSpc>
              <a:defRPr/>
            </a:pPr>
            <a:r>
              <a:rPr lang="en-US" sz="3600" dirty="0" smtClean="0"/>
              <a:t>publications</a:t>
            </a:r>
          </a:p>
          <a:p>
            <a:pPr lvl="1" eaLnBrk="1" hangingPunct="1">
              <a:lnSpc>
                <a:spcPct val="80000"/>
              </a:lnSpc>
              <a:defRPr/>
            </a:pPr>
            <a:r>
              <a:rPr lang="en-US" sz="2200" dirty="0" smtClean="0"/>
              <a:t>Winterton, Shaun. Revision of the stiletto fly genus </a:t>
            </a:r>
            <a:r>
              <a:rPr lang="en-US" sz="2200" i="1" dirty="0" smtClean="0"/>
              <a:t>Neodialineura</a:t>
            </a:r>
            <a:r>
              <a:rPr lang="en-US" sz="2200" dirty="0" smtClean="0"/>
              <a:t> Mann (Diptera: Therevidae): an empirical example of cybertaxonomy. </a:t>
            </a:r>
            <a:r>
              <a:rPr lang="en-US" sz="2200" dirty="0" smtClean="0">
                <a:hlinkClick r:id="rId2" action="ppaction://hlinkfile"/>
              </a:rPr>
              <a:t>Zootaxa 2157: 1–33 (2009</a:t>
            </a:r>
            <a:r>
              <a:rPr lang="en-US" sz="2200" dirty="0" smtClean="0"/>
              <a:t>) </a:t>
            </a:r>
          </a:p>
          <a:p>
            <a:pPr eaLnBrk="1" hangingPunct="1">
              <a:lnSpc>
                <a:spcPct val="80000"/>
              </a:lnSpc>
              <a:defRPr/>
            </a:pPr>
            <a:r>
              <a:rPr lang="en-US" dirty="0" smtClean="0"/>
              <a:t>dynamic web services requests</a:t>
            </a:r>
          </a:p>
          <a:p>
            <a:pPr lvl="1" eaLnBrk="1" hangingPunct="1">
              <a:lnSpc>
                <a:spcPct val="80000"/>
              </a:lnSpc>
              <a:defRPr/>
            </a:pPr>
            <a:r>
              <a:rPr lang="en-US" i="1" dirty="0" smtClean="0">
                <a:hlinkClick r:id="rId3"/>
              </a:rPr>
              <a:t>Neodialineura</a:t>
            </a:r>
            <a:r>
              <a:rPr lang="en-US" dirty="0" smtClean="0">
                <a:hlinkClick r:id="rId3"/>
              </a:rPr>
              <a:t> Specimens on Google Maps </a:t>
            </a:r>
            <a:r>
              <a:rPr lang="en-US" dirty="0" smtClean="0"/>
              <a:t>via Morphbank web services</a:t>
            </a:r>
          </a:p>
          <a:p>
            <a:pPr eaLnBrk="1" hangingPunct="1">
              <a:lnSpc>
                <a:spcPct val="80000"/>
              </a:lnSpc>
              <a:defRPr/>
            </a:pPr>
            <a:r>
              <a:rPr lang="en-US" sz="3600" dirty="0" smtClean="0"/>
              <a:t>html</a:t>
            </a:r>
          </a:p>
          <a:p>
            <a:pPr lvl="1" eaLnBrk="1" hangingPunct="1">
              <a:lnSpc>
                <a:spcPct val="80000"/>
              </a:lnSpc>
              <a:defRPr/>
            </a:pPr>
            <a:r>
              <a:rPr lang="en-US" sz="2600" dirty="0" smtClean="0"/>
              <a:t>&lt;a href=“</a:t>
            </a:r>
            <a:r>
              <a:rPr lang="en-US" sz="2600" dirty="0" smtClean="0">
                <a:hlinkClick r:id="rId4"/>
              </a:rPr>
              <a:t>http://www.morphbank.net/?id=477811</a:t>
            </a:r>
            <a:r>
              <a:rPr lang="en-US" sz="2600" dirty="0" smtClean="0"/>
              <a:t>”</a:t>
            </a:r>
            <a:r>
              <a:rPr lang="en-US" sz="2600" i="1" dirty="0" smtClean="0"/>
              <a:t> </a:t>
            </a:r>
            <a:r>
              <a:rPr lang="en-US" sz="2600" dirty="0" smtClean="0"/>
              <a:t>target=blank</a:t>
            </a:r>
            <a:r>
              <a:rPr lang="en-US" sz="2600" i="1" dirty="0" smtClean="0"/>
              <a:t>&gt;</a:t>
            </a:r>
            <a:r>
              <a:rPr lang="en-US" sz="2600" i="1" dirty="0" err="1" smtClean="0"/>
              <a:t>Malus</a:t>
            </a:r>
            <a:r>
              <a:rPr lang="en-US" sz="2600" i="1" dirty="0" smtClean="0"/>
              <a:t> </a:t>
            </a:r>
            <a:r>
              <a:rPr lang="en-US" sz="2600" i="1" dirty="0" err="1" smtClean="0"/>
              <a:t>sieboldii</a:t>
            </a:r>
            <a:r>
              <a:rPr lang="en-US" sz="2600" i="1" dirty="0" smtClean="0"/>
              <a:t> var. </a:t>
            </a:r>
            <a:r>
              <a:rPr lang="en-US" sz="2600" i="1" dirty="0" err="1" smtClean="0"/>
              <a:t>arborescens</a:t>
            </a:r>
            <a:r>
              <a:rPr lang="en-US" sz="2600" i="1" dirty="0" smtClean="0"/>
              <a:t>&lt;/a&gt;</a:t>
            </a:r>
          </a:p>
          <a:p>
            <a:pPr lvl="1" eaLnBrk="1" hangingPunct="1">
              <a:lnSpc>
                <a:spcPct val="80000"/>
              </a:lnSpc>
              <a:defRPr/>
            </a:pPr>
            <a:r>
              <a:rPr lang="en-US" sz="2600" dirty="0" smtClean="0">
                <a:latin typeface="Calibri" pitchFamily="34" charset="0"/>
                <a:hlinkClick r:id="rId5"/>
              </a:rPr>
              <a:t>http://www.tolweb.org/Alobevania/120177</a:t>
            </a:r>
            <a:endParaRPr lang="en-US" sz="2600" dirty="0" smtClean="0">
              <a:latin typeface="Calibri" pitchFamily="34" charset="0"/>
            </a:endParaRPr>
          </a:p>
          <a:p>
            <a:pPr eaLnBrk="1" hangingPunct="1">
              <a:lnSpc>
                <a:spcPct val="80000"/>
              </a:lnSpc>
              <a:defRPr/>
            </a:pPr>
            <a:r>
              <a:rPr lang="en-US" sz="2600" dirty="0" smtClean="0"/>
              <a:t>keys</a:t>
            </a:r>
          </a:p>
          <a:p>
            <a:pPr lvl="1" eaLnBrk="1" hangingPunct="1">
              <a:lnSpc>
                <a:spcPct val="80000"/>
              </a:lnSpc>
              <a:defRPr/>
            </a:pPr>
            <a:r>
              <a:rPr lang="en-US" sz="2200" dirty="0" smtClean="0">
                <a:hlinkClick r:id="rId6"/>
              </a:rPr>
              <a:t>Morphbank Keyword Search: </a:t>
            </a:r>
            <a:r>
              <a:rPr lang="en-US" sz="2200" dirty="0" smtClean="0"/>
              <a:t>Handbook to Nearctic Chalcidoidea</a:t>
            </a:r>
          </a:p>
          <a:p>
            <a:pPr lvl="2" eaLnBrk="1" hangingPunct="1">
              <a:lnSpc>
                <a:spcPct val="80000"/>
              </a:lnSpc>
              <a:defRPr/>
            </a:pPr>
            <a:r>
              <a:rPr lang="en-US" sz="2200" dirty="0" smtClean="0">
                <a:hlinkClick r:id="rId7"/>
              </a:rPr>
              <a:t>http://www.hymatol.org/Chalcidkey/index.php</a:t>
            </a:r>
            <a:endParaRPr lang="en-US" sz="2200" dirty="0" smtClean="0"/>
          </a:p>
          <a:p>
            <a:pPr lvl="3" eaLnBrk="1" hangingPunct="1">
              <a:lnSpc>
                <a:spcPct val="80000"/>
              </a:lnSpc>
              <a:defRPr/>
            </a:pPr>
            <a:r>
              <a:rPr lang="en-US" sz="1800" dirty="0" smtClean="0">
                <a:hlinkClick r:id="rId8"/>
              </a:rPr>
              <a:t>http://morphbank.net/Show/?id=228786</a:t>
            </a:r>
            <a:endParaRPr lang="en-US" sz="1800" dirty="0" smtClean="0"/>
          </a:p>
          <a:p>
            <a:pPr lvl="3" eaLnBrk="1" hangingPunct="1">
              <a:lnSpc>
                <a:spcPct val="80000"/>
              </a:lnSpc>
              <a:defRPr/>
            </a:pPr>
            <a:r>
              <a:rPr lang="en-US" sz="1800" dirty="0" smtClean="0">
                <a:hlinkClick r:id="rId9"/>
              </a:rPr>
              <a:t>http://morphbank.net/?i</a:t>
            </a:r>
            <a:r>
              <a:rPr lang="en-US" sz="1800" dirty="0" smtClean="0">
                <a:latin typeface="Calibri" pitchFamily="34" charset="0"/>
                <a:hlinkClick r:id="rId9"/>
              </a:rPr>
              <a:t>d=111285</a:t>
            </a:r>
            <a:endParaRPr lang="en-US" sz="1800" dirty="0" smtClean="0">
              <a:latin typeface="Calibri" pitchFamily="34" charset="0"/>
            </a:endParaRPr>
          </a:p>
          <a:p>
            <a:pPr eaLnBrk="1" hangingPunct="1">
              <a:lnSpc>
                <a:spcPct val="80000"/>
              </a:lnSpc>
              <a:defRPr/>
            </a:pPr>
            <a:r>
              <a:rPr lang="en-US" sz="3600" dirty="0" err="1" smtClean="0"/>
              <a:t>kml</a:t>
            </a:r>
            <a:r>
              <a:rPr lang="en-US" sz="3600" dirty="0" smtClean="0"/>
              <a:t> files </a:t>
            </a:r>
            <a:r>
              <a:rPr lang="en-US" sz="2400" dirty="0" smtClean="0"/>
              <a:t>&gt; Google Earth &gt; Morphbank geolocated Specimens</a:t>
            </a:r>
          </a:p>
          <a:p>
            <a:pPr lvl="1" eaLnBrk="1" hangingPunct="1">
              <a:lnSpc>
                <a:spcPct val="80000"/>
              </a:lnSpc>
              <a:defRPr/>
            </a:pPr>
            <a:r>
              <a:rPr lang="en-US" sz="2100" dirty="0" smtClean="0">
                <a:hlinkClick r:id="rId10" action="ppaction://hlinkfile"/>
              </a:rPr>
              <a:t>http://dx.doi.org/10.3897/zookeys.11.160-app.C.dt</a:t>
            </a:r>
            <a:endParaRPr lang="en-US" sz="2100" dirty="0" smtClean="0"/>
          </a:p>
          <a:p>
            <a:pPr lvl="2" eaLnBrk="1" hangingPunct="1">
              <a:lnSpc>
                <a:spcPct val="80000"/>
              </a:lnSpc>
              <a:buNone/>
              <a:defRPr/>
            </a:pPr>
            <a:endParaRPr lang="en-US" sz="21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External Links</a:t>
            </a:r>
            <a:endParaRPr lang="en-US" dirty="0"/>
          </a:p>
        </p:txBody>
      </p:sp>
      <p:sp>
        <p:nvSpPr>
          <p:cNvPr id="3" name="Content Placeholder 2"/>
          <p:cNvSpPr>
            <a:spLocks noGrp="1"/>
          </p:cNvSpPr>
          <p:nvPr>
            <p:ph idx="1"/>
          </p:nvPr>
        </p:nvSpPr>
        <p:spPr>
          <a:xfrm>
            <a:off x="0" y="1371600"/>
            <a:ext cx="9459330" cy="4948344"/>
          </a:xfrm>
        </p:spPr>
        <p:txBody>
          <a:bodyPr>
            <a:normAutofit/>
          </a:bodyPr>
          <a:lstStyle/>
          <a:p>
            <a:pPr eaLnBrk="1" hangingPunct="1">
              <a:lnSpc>
                <a:spcPct val="80000"/>
              </a:lnSpc>
              <a:defRPr/>
            </a:pPr>
            <a:r>
              <a:rPr lang="en-US" dirty="0" smtClean="0"/>
              <a:t>Morphbank Objects linking to External Documents</a:t>
            </a:r>
          </a:p>
          <a:p>
            <a:pPr lvl="1" eaLnBrk="1" hangingPunct="1">
              <a:lnSpc>
                <a:spcPct val="80000"/>
              </a:lnSpc>
              <a:defRPr/>
            </a:pPr>
            <a:r>
              <a:rPr lang="en-US" dirty="0" smtClean="0"/>
              <a:t>publications: </a:t>
            </a:r>
            <a:r>
              <a:rPr lang="en-US" dirty="0" smtClean="0">
                <a:hlinkClick r:id="rId2"/>
              </a:rPr>
              <a:t>http://www.morphbank.net/Show/?pop=Yes&amp;id=464651</a:t>
            </a:r>
            <a:endParaRPr lang="en-US" dirty="0" smtClean="0"/>
          </a:p>
          <a:p>
            <a:pPr lvl="1" eaLnBrk="1" hangingPunct="1">
              <a:lnSpc>
                <a:spcPct val="80000"/>
              </a:lnSpc>
              <a:defRPr/>
            </a:pPr>
            <a:r>
              <a:rPr lang="en-US" dirty="0" smtClean="0"/>
              <a:t>keys: </a:t>
            </a:r>
            <a:r>
              <a:rPr lang="en-US" dirty="0" smtClean="0">
                <a:hlinkClick r:id="rId3"/>
              </a:rPr>
              <a:t>http://www.morphbank.net/Show/?pop=Yes&amp;id=134316</a:t>
            </a:r>
            <a:endParaRPr lang="en-US" dirty="0" smtClean="0"/>
          </a:p>
          <a:p>
            <a:pPr lvl="1" eaLnBrk="1" hangingPunct="1">
              <a:lnSpc>
                <a:spcPct val="80000"/>
              </a:lnSpc>
              <a:defRPr/>
            </a:pPr>
            <a:r>
              <a:rPr lang="en-US" dirty="0" err="1" smtClean="0"/>
              <a:t>GenBank</a:t>
            </a:r>
            <a:r>
              <a:rPr lang="en-US" dirty="0" smtClean="0"/>
              <a:t>:</a:t>
            </a:r>
          </a:p>
          <a:p>
            <a:pPr lvl="1" eaLnBrk="1" hangingPunct="1">
              <a:lnSpc>
                <a:spcPct val="80000"/>
              </a:lnSpc>
              <a:buNone/>
              <a:defRPr/>
            </a:pPr>
            <a:r>
              <a:rPr lang="en-US" dirty="0" smtClean="0"/>
              <a:t>	</a:t>
            </a:r>
            <a:r>
              <a:rPr lang="en-US" dirty="0" smtClean="0">
                <a:hlinkClick r:id="rId4"/>
              </a:rPr>
              <a:t>http://www.morphbank.net/Show/?pop=Yes&amp;id=135299</a:t>
            </a:r>
            <a:endParaRPr lang="en-US" dirty="0" smtClean="0"/>
          </a:p>
          <a:p>
            <a:pPr lvl="1" eaLnBrk="1" hangingPunct="1">
              <a:lnSpc>
                <a:spcPct val="80000"/>
              </a:lnSpc>
              <a:buNone/>
              <a:defRPr/>
            </a:pPr>
            <a:r>
              <a:rPr lang="en-US" dirty="0" smtClean="0"/>
              <a:t>	</a:t>
            </a:r>
            <a:r>
              <a:rPr lang="en-US" dirty="0" smtClean="0">
                <a:hlinkClick r:id="rId5"/>
              </a:rPr>
              <a:t>http://www.morphbank.net/Show/?pop=Yes&amp;id=135288</a:t>
            </a:r>
            <a:endParaRPr lang="en-US" dirty="0" smtClean="0"/>
          </a:p>
          <a:p>
            <a:pPr lvl="1" eaLnBrk="1" hangingPunct="1">
              <a:lnSpc>
                <a:spcPct val="80000"/>
              </a:lnSpc>
              <a:defRPr/>
            </a:pPr>
            <a:r>
              <a:rPr lang="en-US" dirty="0" smtClean="0"/>
              <a:t>Ontologies:</a:t>
            </a:r>
          </a:p>
          <a:p>
            <a:pPr lvl="2" eaLnBrk="1" hangingPunct="1">
              <a:lnSpc>
                <a:spcPct val="80000"/>
              </a:lnSpc>
              <a:defRPr/>
            </a:pPr>
            <a:r>
              <a:rPr lang="en-US" dirty="0" smtClean="0"/>
              <a:t>TAO Ontology </a:t>
            </a:r>
            <a:r>
              <a:rPr lang="en-US" dirty="0" smtClean="0">
                <a:hlinkClick r:id="rId6"/>
              </a:rPr>
              <a:t>http://www.morphbank.net/Show/?id=459179</a:t>
            </a:r>
            <a:endParaRPr lang="en-US" dirty="0" smtClean="0"/>
          </a:p>
          <a:p>
            <a:pPr lvl="2" eaLnBrk="1" hangingPunct="1">
              <a:lnSpc>
                <a:spcPct val="80000"/>
              </a:lnSpc>
              <a:defRPr/>
            </a:pPr>
            <a:r>
              <a:rPr lang="en-US" dirty="0" smtClean="0">
                <a:hlinkClick r:id="rId7"/>
              </a:rPr>
              <a:t>http://bioportal.bioontology.org/virtual/1110/TAO:0001279</a:t>
            </a:r>
            <a:endParaRPr lang="en-US" dirty="0" smtClean="0"/>
          </a:p>
        </p:txBody>
      </p:sp>
      <p:pic>
        <p:nvPicPr>
          <p:cNvPr id="6146" name="Picture 2" descr="C:\Users\Deb\Desktop\69128.jpg"/>
          <p:cNvPicPr>
            <a:picLocks noChangeAspect="1" noChangeArrowheads="1"/>
          </p:cNvPicPr>
          <p:nvPr/>
        </p:nvPicPr>
        <p:blipFill>
          <a:blip r:embed="rId8" cstate="print"/>
          <a:srcRect/>
          <a:stretch>
            <a:fillRect/>
          </a:stretch>
        </p:blipFill>
        <p:spPr bwMode="auto">
          <a:xfrm>
            <a:off x="7929863" y="152400"/>
            <a:ext cx="1518937" cy="1143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 y="29545"/>
            <a:ext cx="8439538" cy="639763"/>
          </a:xfrm>
        </p:spPr>
        <p:txBody>
          <a:bodyPr>
            <a:normAutofit fontScale="90000"/>
          </a:bodyPr>
          <a:lstStyle/>
          <a:p>
            <a:r>
              <a:rPr lang="en-US" dirty="0" smtClean="0"/>
              <a:t>Metadata Organization &amp; Management</a:t>
            </a:r>
            <a:endParaRPr lang="en-US" dirty="0"/>
          </a:p>
        </p:txBody>
      </p:sp>
      <p:sp>
        <p:nvSpPr>
          <p:cNvPr id="3" name="Content Placeholder 2"/>
          <p:cNvSpPr>
            <a:spLocks noGrp="1"/>
          </p:cNvSpPr>
          <p:nvPr>
            <p:ph idx="1"/>
          </p:nvPr>
        </p:nvSpPr>
        <p:spPr>
          <a:xfrm>
            <a:off x="141870" y="1808057"/>
            <a:ext cx="8640762" cy="3652944"/>
          </a:xfrm>
        </p:spPr>
        <p:txBody>
          <a:bodyPr>
            <a:normAutofit/>
          </a:bodyPr>
          <a:lstStyle/>
          <a:p>
            <a:r>
              <a:rPr lang="en-US" dirty="0" smtClean="0"/>
              <a:t>Taxonomic Names</a:t>
            </a:r>
          </a:p>
          <a:p>
            <a:r>
              <a:rPr lang="en-US" dirty="0" smtClean="0"/>
              <a:t>File names in general</a:t>
            </a:r>
          </a:p>
          <a:p>
            <a:r>
              <a:rPr lang="en-US" dirty="0" smtClean="0"/>
              <a:t>Image file names</a:t>
            </a:r>
          </a:p>
          <a:p>
            <a:r>
              <a:rPr lang="en-US" dirty="0" smtClean="0"/>
              <a:t>Data cleaning</a:t>
            </a:r>
          </a:p>
          <a:p>
            <a:r>
              <a:rPr lang="en-US" dirty="0" smtClean="0"/>
              <a:t>Relating Data and Images to Morphbank Objects aka Understanding the Data Model</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 y="29545"/>
            <a:ext cx="9353938" cy="639763"/>
          </a:xfrm>
        </p:spPr>
        <p:txBody>
          <a:bodyPr/>
          <a:lstStyle/>
          <a:p>
            <a:r>
              <a:rPr lang="en-US" sz="4000" dirty="0" smtClean="0"/>
              <a:t>Metadata Organization &amp; Management</a:t>
            </a:r>
            <a:endParaRPr lang="en-US" sz="4000" dirty="0"/>
          </a:p>
        </p:txBody>
      </p:sp>
      <p:sp>
        <p:nvSpPr>
          <p:cNvPr id="3" name="Content Placeholder 2"/>
          <p:cNvSpPr>
            <a:spLocks noGrp="1"/>
          </p:cNvSpPr>
          <p:nvPr>
            <p:ph idx="1"/>
          </p:nvPr>
        </p:nvSpPr>
        <p:spPr/>
        <p:txBody>
          <a:bodyPr>
            <a:normAutofit fontScale="92500" lnSpcReduction="20000"/>
          </a:bodyPr>
          <a:lstStyle/>
          <a:p>
            <a:r>
              <a:rPr lang="en-US" dirty="0" smtClean="0"/>
              <a:t>Taxon Names in Morphbank</a:t>
            </a:r>
          </a:p>
          <a:p>
            <a:pPr lvl="1"/>
            <a:r>
              <a:rPr lang="en-US" dirty="0" smtClean="0"/>
              <a:t>not a taxonomic name server</a:t>
            </a:r>
          </a:p>
          <a:p>
            <a:pPr lvl="1"/>
            <a:r>
              <a:rPr lang="en-US" dirty="0" smtClean="0"/>
              <a:t>currently, 3 ways to upload names</a:t>
            </a:r>
          </a:p>
          <a:p>
            <a:pPr lvl="2"/>
            <a:r>
              <a:rPr lang="en-US" dirty="0" smtClean="0"/>
              <a:t>via web (at rank sub-order &amp; lower)</a:t>
            </a:r>
          </a:p>
          <a:p>
            <a:pPr lvl="2"/>
            <a:r>
              <a:rPr lang="en-US" dirty="0" smtClean="0"/>
              <a:t>via the Morphbank Excel Workbook (species and lower)</a:t>
            </a:r>
          </a:p>
          <a:p>
            <a:pPr lvl="2"/>
            <a:r>
              <a:rPr lang="en-US" dirty="0" smtClean="0"/>
              <a:t>via a Taxon Upload Excel worksheet (all ranks)</a:t>
            </a:r>
          </a:p>
          <a:p>
            <a:pPr lvl="1"/>
            <a:r>
              <a:rPr lang="en-US" dirty="0" smtClean="0"/>
              <a:t>check that names match</a:t>
            </a:r>
          </a:p>
          <a:p>
            <a:pPr lvl="2"/>
            <a:r>
              <a:rPr lang="en-US" dirty="0" smtClean="0"/>
              <a:t>2 ways</a:t>
            </a:r>
          </a:p>
          <a:p>
            <a:pPr lvl="1"/>
            <a:r>
              <a:rPr lang="en-US" dirty="0" smtClean="0"/>
              <a:t>future plan</a:t>
            </a:r>
          </a:p>
          <a:p>
            <a:pPr lvl="2"/>
            <a:r>
              <a:rPr lang="en-US" dirty="0" smtClean="0"/>
              <a:t>may have a name field (string?) only</a:t>
            </a:r>
          </a:p>
          <a:p>
            <a:pPr lvl="2"/>
            <a:r>
              <a:rPr lang="en-US" dirty="0" smtClean="0"/>
              <a:t>parentage indicated in a separate field</a:t>
            </a:r>
          </a:p>
          <a:p>
            <a:pPr lvl="2"/>
            <a:r>
              <a:rPr lang="en-US" dirty="0" smtClean="0"/>
              <a:t>contributors link to their own taxonomy or taxonomy of choice</a:t>
            </a:r>
          </a:p>
          <a:p>
            <a:pPr lvl="2"/>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 y="29545"/>
            <a:ext cx="9582538" cy="639763"/>
          </a:xfrm>
        </p:spPr>
        <p:txBody>
          <a:bodyPr/>
          <a:lstStyle/>
          <a:p>
            <a:r>
              <a:rPr lang="en-US" sz="4000" dirty="0" smtClean="0"/>
              <a:t>Metadata Organization &amp; Management</a:t>
            </a:r>
            <a:endParaRPr lang="en-US" sz="4000" dirty="0"/>
          </a:p>
        </p:txBody>
      </p:sp>
      <p:sp>
        <p:nvSpPr>
          <p:cNvPr id="3" name="Content Placeholder 2"/>
          <p:cNvSpPr>
            <a:spLocks noGrp="1"/>
          </p:cNvSpPr>
          <p:nvPr>
            <p:ph idx="1"/>
          </p:nvPr>
        </p:nvSpPr>
        <p:spPr>
          <a:xfrm>
            <a:off x="141870" y="919056"/>
            <a:ext cx="9230730" cy="5481744"/>
          </a:xfrm>
        </p:spPr>
        <p:txBody>
          <a:bodyPr>
            <a:normAutofit fontScale="92500"/>
          </a:bodyPr>
          <a:lstStyle/>
          <a:p>
            <a:r>
              <a:rPr lang="en-US" dirty="0" smtClean="0"/>
              <a:t>File names</a:t>
            </a:r>
          </a:p>
          <a:p>
            <a:pPr lvl="1"/>
            <a:r>
              <a:rPr lang="en-US" dirty="0" smtClean="0"/>
              <a:t> avoid spaces in directory names, …</a:t>
            </a:r>
          </a:p>
          <a:p>
            <a:pPr lvl="2"/>
            <a:r>
              <a:rPr lang="en-US" strike="sngStrike" dirty="0" smtClean="0"/>
              <a:t>Scorpion Head SEM </a:t>
            </a:r>
            <a:r>
              <a:rPr lang="en-US" dirty="0" smtClean="0">
                <a:sym typeface="Wingdings" pitchFamily="2" charset="2"/>
              </a:rPr>
              <a:t> </a:t>
            </a:r>
            <a:r>
              <a:rPr lang="en-US" dirty="0" err="1" smtClean="0">
                <a:sym typeface="Wingdings" pitchFamily="2" charset="2"/>
              </a:rPr>
              <a:t>ScorpionHeadSEM</a:t>
            </a:r>
            <a:r>
              <a:rPr lang="en-US" dirty="0" smtClean="0">
                <a:sym typeface="Wingdings" pitchFamily="2" charset="2"/>
              </a:rPr>
              <a:t> or </a:t>
            </a:r>
            <a:r>
              <a:rPr lang="en-US" dirty="0" err="1" smtClean="0">
                <a:sym typeface="Wingdings" pitchFamily="2" charset="2"/>
              </a:rPr>
              <a:t>Scorpion_Head_SEM</a:t>
            </a:r>
            <a:endParaRPr lang="en-US" dirty="0" smtClean="0"/>
          </a:p>
          <a:p>
            <a:r>
              <a:rPr lang="en-US" dirty="0" smtClean="0"/>
              <a:t>Image file names</a:t>
            </a:r>
          </a:p>
          <a:p>
            <a:pPr lvl="1"/>
            <a:r>
              <a:rPr lang="en-US" dirty="0" smtClean="0"/>
              <a:t>no spaces here either</a:t>
            </a:r>
          </a:p>
          <a:p>
            <a:pPr lvl="1"/>
            <a:r>
              <a:rPr lang="en-US" dirty="0" smtClean="0"/>
              <a:t>stay away from possible reserved characters like </a:t>
            </a:r>
            <a:r>
              <a:rPr lang="en-US" dirty="0" smtClean="0">
                <a:solidFill>
                  <a:schemeClr val="accent6">
                    <a:lumMod val="75000"/>
                  </a:schemeClr>
                </a:solidFill>
              </a:rPr>
              <a:t>&amp; $</a:t>
            </a:r>
          </a:p>
          <a:p>
            <a:pPr lvl="2"/>
            <a:r>
              <a:rPr lang="en-US" dirty="0" err="1" smtClean="0">
                <a:solidFill>
                  <a:schemeClr val="accent6">
                    <a:lumMod val="75000"/>
                  </a:schemeClr>
                </a:solidFill>
              </a:rPr>
              <a:t>langer</a:t>
            </a:r>
            <a:r>
              <a:rPr lang="en-US" dirty="0" smtClean="0">
                <a:solidFill>
                  <a:schemeClr val="accent6">
                    <a:lumMod val="75000"/>
                  </a:schemeClr>
                </a:solidFill>
              </a:rPr>
              <a:t> 060929 &amp;0557 Leptecophylla tameiameiae-habitat view PCH.jpg</a:t>
            </a:r>
          </a:p>
          <a:p>
            <a:pPr lvl="1"/>
            <a:r>
              <a:rPr lang="en-US" dirty="0" smtClean="0"/>
              <a:t>use a consistent naming strategy</a:t>
            </a:r>
          </a:p>
          <a:p>
            <a:pPr lvl="1"/>
            <a:r>
              <a:rPr lang="en-US" dirty="0" smtClean="0"/>
              <a:t>use numbers to name photos</a:t>
            </a:r>
          </a:p>
          <a:p>
            <a:pPr lvl="2"/>
            <a:r>
              <a:rPr lang="en-US" dirty="0" smtClean="0"/>
              <a:t>store data about the photograph in the EXIF</a:t>
            </a:r>
          </a:p>
          <a:p>
            <a:pPr lvl="2"/>
            <a:r>
              <a:rPr lang="en-US" dirty="0" smtClean="0"/>
              <a:t>let the camera number the images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9050" y="30163"/>
            <a:ext cx="7361238" cy="639762"/>
          </a:xfrm>
        </p:spPr>
        <p:txBody>
          <a:bodyPr/>
          <a:lstStyle/>
          <a:p>
            <a:r>
              <a:rPr lang="en-US" dirty="0" smtClean="0"/>
              <a:t>Topics</a:t>
            </a:r>
          </a:p>
        </p:txBody>
      </p:sp>
      <p:sp>
        <p:nvSpPr>
          <p:cNvPr id="14339" name="Content Placeholder 2"/>
          <p:cNvSpPr>
            <a:spLocks noGrp="1"/>
          </p:cNvSpPr>
          <p:nvPr>
            <p:ph idx="1"/>
          </p:nvPr>
        </p:nvSpPr>
        <p:spPr>
          <a:xfrm>
            <a:off x="141288" y="761999"/>
            <a:ext cx="8697912" cy="5638801"/>
          </a:xfrm>
        </p:spPr>
        <p:txBody>
          <a:bodyPr>
            <a:normAutofit fontScale="55000" lnSpcReduction="20000"/>
          </a:bodyPr>
          <a:lstStyle/>
          <a:p>
            <a:pPr>
              <a:defRPr/>
            </a:pPr>
            <a:r>
              <a:rPr lang="en-US" dirty="0" smtClean="0"/>
              <a:t>Morphbank Overview</a:t>
            </a:r>
          </a:p>
          <a:p>
            <a:pPr>
              <a:defRPr/>
            </a:pPr>
            <a:r>
              <a:rPr lang="en-US" dirty="0" smtClean="0"/>
              <a:t>Morphbank Object Model and Database Design</a:t>
            </a:r>
          </a:p>
          <a:p>
            <a:pPr lvl="1">
              <a:defRPr/>
            </a:pPr>
            <a:r>
              <a:rPr lang="en-US" dirty="0" smtClean="0"/>
              <a:t>image, specimen, view, locality</a:t>
            </a:r>
          </a:p>
          <a:p>
            <a:pPr lvl="1">
              <a:defRPr/>
            </a:pPr>
            <a:r>
              <a:rPr lang="en-US" dirty="0" smtClean="0"/>
              <a:t>identification (morphbank identifier and urls)</a:t>
            </a:r>
          </a:p>
          <a:p>
            <a:pPr>
              <a:defRPr/>
            </a:pPr>
            <a:r>
              <a:rPr lang="en-US" dirty="0" smtClean="0"/>
              <a:t>Connecting Morphbank Objects</a:t>
            </a:r>
          </a:p>
          <a:p>
            <a:pPr lvl="1">
              <a:defRPr/>
            </a:pPr>
            <a:r>
              <a:rPr lang="en-US" dirty="0" smtClean="0"/>
              <a:t>Web Services (lecture / workshop)</a:t>
            </a:r>
          </a:p>
          <a:p>
            <a:pPr lvl="1">
              <a:defRPr/>
            </a:pPr>
            <a:r>
              <a:rPr lang="en-US" dirty="0" smtClean="0"/>
              <a:t>Recent Examples</a:t>
            </a:r>
          </a:p>
          <a:p>
            <a:pPr lvl="2">
              <a:defRPr/>
            </a:pPr>
            <a:r>
              <a:rPr lang="en-US" dirty="0" smtClean="0"/>
              <a:t>images</a:t>
            </a:r>
          </a:p>
          <a:p>
            <a:pPr lvl="2">
              <a:defRPr/>
            </a:pPr>
            <a:r>
              <a:rPr lang="en-US" dirty="0" smtClean="0"/>
              <a:t>collections</a:t>
            </a:r>
          </a:p>
          <a:p>
            <a:pPr lvl="2">
              <a:defRPr/>
            </a:pPr>
            <a:r>
              <a:rPr lang="en-US" dirty="0" smtClean="0"/>
              <a:t>kml files</a:t>
            </a:r>
          </a:p>
          <a:p>
            <a:pPr lvl="2">
              <a:defRPr/>
            </a:pPr>
            <a:r>
              <a:rPr lang="en-US" dirty="0" smtClean="0"/>
              <a:t>Google Maps</a:t>
            </a:r>
          </a:p>
          <a:p>
            <a:pPr lvl="2">
              <a:defRPr/>
            </a:pPr>
            <a:r>
              <a:rPr lang="en-US" dirty="0" smtClean="0"/>
              <a:t>publications</a:t>
            </a:r>
          </a:p>
          <a:p>
            <a:pPr lvl="2">
              <a:defRPr/>
            </a:pPr>
            <a:r>
              <a:rPr lang="en-US" dirty="0" smtClean="0"/>
              <a:t>ontologies (CToL)</a:t>
            </a:r>
          </a:p>
          <a:p>
            <a:pPr>
              <a:defRPr/>
            </a:pPr>
            <a:r>
              <a:rPr lang="en-US" dirty="0" smtClean="0"/>
              <a:t>Metadata Organization and Management (lecture / workshop)</a:t>
            </a:r>
          </a:p>
          <a:p>
            <a:pPr>
              <a:defRPr/>
            </a:pPr>
            <a:r>
              <a:rPr lang="en-US" dirty="0" smtClean="0"/>
              <a:t>Coming up Next at Morphbank:</a:t>
            </a:r>
          </a:p>
          <a:p>
            <a:pPr lvl="1">
              <a:defRPr/>
            </a:pPr>
            <a:r>
              <a:rPr lang="en-US" dirty="0" smtClean="0"/>
              <a:t>Specify Project (XML) (lecture)</a:t>
            </a:r>
          </a:p>
          <a:p>
            <a:pPr lvl="1">
              <a:defRPr/>
            </a:pPr>
            <a:r>
              <a:rPr lang="en-US" dirty="0" smtClean="0">
                <a:hlinkClick r:id="rId3"/>
              </a:rPr>
              <a:t>Morphster</a:t>
            </a:r>
            <a:r>
              <a:rPr lang="en-US" dirty="0" smtClean="0"/>
              <a:t> (Ontologies) and OntoBrowser (lecture)</a:t>
            </a:r>
          </a:p>
          <a:p>
            <a:pPr lvl="1">
              <a:defRPr/>
            </a:pPr>
            <a:r>
              <a:rPr lang="en-US" dirty="0" smtClean="0"/>
              <a:t>Integration of Morphster &amp; Morphbank (lecture)</a:t>
            </a:r>
          </a:p>
          <a:p>
            <a:pPr lvl="1">
              <a:defRPr/>
            </a:pPr>
            <a:r>
              <a:rPr lang="en-US" dirty="0" smtClean="0"/>
              <a:t>Open Source software (lecture)</a:t>
            </a:r>
          </a:p>
          <a:p>
            <a:pPr>
              <a:defRPr/>
            </a:pPr>
            <a:r>
              <a:rPr lang="en-US" dirty="0" smtClean="0"/>
              <a:t>Morphbank Upload via Web (workshop)</a:t>
            </a:r>
          </a:p>
          <a:p>
            <a:pPr>
              <a:defRPr/>
            </a:pPr>
            <a:r>
              <a:rPr lang="en-US" dirty="0" smtClean="0"/>
              <a:t>Upload via Morphbank Excel Workbook (workshop)</a:t>
            </a:r>
          </a:p>
          <a:p>
            <a:pPr>
              <a:defRPr/>
            </a:pPr>
            <a:r>
              <a:rPr lang="en-US" dirty="0" smtClean="0"/>
              <a:t>After the Upload (workshop)</a:t>
            </a:r>
          </a:p>
        </p:txBody>
      </p:sp>
      <p:pic>
        <p:nvPicPr>
          <p:cNvPr id="1026" name="Picture 2" descr="C:\Users\Deb\Desktop\226123.jpg"/>
          <p:cNvPicPr>
            <a:picLocks noChangeAspect="1" noChangeArrowheads="1"/>
          </p:cNvPicPr>
          <p:nvPr/>
        </p:nvPicPr>
        <p:blipFill>
          <a:blip r:embed="rId4" cstate="print"/>
          <a:srcRect/>
          <a:stretch>
            <a:fillRect/>
          </a:stretch>
        </p:blipFill>
        <p:spPr bwMode="auto">
          <a:xfrm>
            <a:off x="6155532" y="217488"/>
            <a:ext cx="3217068" cy="2144712"/>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 y="29545"/>
            <a:ext cx="8439538" cy="639763"/>
          </a:xfrm>
        </p:spPr>
        <p:txBody>
          <a:bodyPr/>
          <a:lstStyle/>
          <a:p>
            <a:r>
              <a:rPr lang="en-US" sz="4000" dirty="0" smtClean="0"/>
              <a:t>Metadata Organization &amp; Management</a:t>
            </a:r>
            <a:endParaRPr lang="en-US" sz="4000" dirty="0"/>
          </a:p>
        </p:txBody>
      </p:sp>
      <p:sp>
        <p:nvSpPr>
          <p:cNvPr id="3" name="Content Placeholder 2"/>
          <p:cNvSpPr>
            <a:spLocks noGrp="1"/>
          </p:cNvSpPr>
          <p:nvPr>
            <p:ph idx="1"/>
          </p:nvPr>
        </p:nvSpPr>
        <p:spPr>
          <a:xfrm>
            <a:off x="141870" y="1341437"/>
            <a:ext cx="8640762" cy="4525963"/>
          </a:xfrm>
        </p:spPr>
        <p:txBody>
          <a:bodyPr/>
          <a:lstStyle/>
          <a:p>
            <a:r>
              <a:rPr lang="en-US" dirty="0" smtClean="0"/>
              <a:t>Data cleaning</a:t>
            </a:r>
          </a:p>
          <a:p>
            <a:pPr lvl="1"/>
            <a:r>
              <a:rPr lang="en-US" dirty="0" smtClean="0"/>
              <a:t>is it unique?</a:t>
            </a:r>
          </a:p>
          <a:p>
            <a:pPr lvl="2"/>
            <a:r>
              <a:rPr lang="en-US" dirty="0" err="1" smtClean="0"/>
              <a:t>mysql</a:t>
            </a:r>
            <a:r>
              <a:rPr lang="en-US" dirty="0" smtClean="0"/>
              <a:t> &amp; phpmyadmin vs. Excel</a:t>
            </a:r>
          </a:p>
          <a:p>
            <a:pPr lvl="1"/>
            <a:r>
              <a:rPr lang="en-US" dirty="0" smtClean="0"/>
              <a:t>spelling?</a:t>
            </a:r>
          </a:p>
          <a:p>
            <a:pPr lvl="1"/>
            <a:r>
              <a:rPr lang="en-US" dirty="0" smtClean="0"/>
              <a:t>typographical errors</a:t>
            </a:r>
          </a:p>
          <a:p>
            <a:pPr lvl="2"/>
            <a:r>
              <a:rPr lang="en-US" dirty="0" smtClean="0"/>
              <a:t>do image file names in workbook match file names in the </a:t>
            </a:r>
            <a:r>
              <a:rPr lang="en-US" dirty="0" err="1" smtClean="0"/>
              <a:t>ftpsite</a:t>
            </a:r>
            <a:r>
              <a:rPr lang="en-US" dirty="0" smtClean="0"/>
              <a:t>?</a:t>
            </a:r>
          </a:p>
          <a:p>
            <a:pPr lvl="1"/>
            <a:endParaRPr lang="en-US" dirty="0" smtClean="0"/>
          </a:p>
          <a:p>
            <a:pPr lvl="1"/>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 y="336323"/>
            <a:ext cx="8439538" cy="639763"/>
          </a:xfrm>
        </p:spPr>
        <p:txBody>
          <a:bodyPr/>
          <a:lstStyle/>
          <a:p>
            <a:r>
              <a:rPr lang="en-US" sz="4000" dirty="0" smtClean="0"/>
              <a:t>Metadata Organization </a:t>
            </a:r>
            <a:br>
              <a:rPr lang="en-US" sz="4000" dirty="0" smtClean="0"/>
            </a:br>
            <a:r>
              <a:rPr lang="en-US" sz="4000" dirty="0" smtClean="0"/>
              <a:t>			&amp; Management</a:t>
            </a:r>
            <a:endParaRPr lang="en-US" sz="4000" dirty="0"/>
          </a:p>
        </p:txBody>
      </p:sp>
      <p:sp>
        <p:nvSpPr>
          <p:cNvPr id="3" name="Content Placeholder 2"/>
          <p:cNvSpPr>
            <a:spLocks noGrp="1"/>
          </p:cNvSpPr>
          <p:nvPr>
            <p:ph idx="1"/>
          </p:nvPr>
        </p:nvSpPr>
        <p:spPr>
          <a:xfrm>
            <a:off x="228600" y="2743200"/>
            <a:ext cx="8640762" cy="3154363"/>
          </a:xfrm>
        </p:spPr>
        <p:txBody>
          <a:bodyPr/>
          <a:lstStyle/>
          <a:p>
            <a:r>
              <a:rPr lang="en-US" dirty="0" smtClean="0"/>
              <a:t>Relating Data and Images to Morphbank Objects aka Understanding the Data Model</a:t>
            </a:r>
          </a:p>
          <a:p>
            <a:pPr lvl="1"/>
            <a:r>
              <a:rPr lang="en-US" dirty="0" smtClean="0"/>
              <a:t>image, specimen, view, locality, user/contributor, submitter, group</a:t>
            </a:r>
          </a:p>
          <a:p>
            <a:pPr lvl="1"/>
            <a:r>
              <a:rPr lang="en-US" dirty="0" smtClean="0"/>
              <a:t>keep the socks in the sock drawer</a:t>
            </a:r>
          </a:p>
        </p:txBody>
      </p:sp>
      <p:pic>
        <p:nvPicPr>
          <p:cNvPr id="4" name="Picture 4" descr="201867"/>
          <p:cNvPicPr>
            <a:picLocks noChangeAspect="1" noChangeArrowheads="1"/>
          </p:cNvPicPr>
          <p:nvPr/>
        </p:nvPicPr>
        <p:blipFill>
          <a:blip r:embed="rId2" cstate="print"/>
          <a:srcRect/>
          <a:stretch>
            <a:fillRect/>
          </a:stretch>
        </p:blipFill>
        <p:spPr bwMode="auto">
          <a:xfrm>
            <a:off x="6553200" y="228600"/>
            <a:ext cx="2794333" cy="2097468"/>
          </a:xfrm>
          <a:prstGeom prst="rect">
            <a:avLst/>
          </a:prstGeom>
          <a:noFill/>
          <a:ln w="9525">
            <a:solidFill>
              <a:srgbClr val="00CC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 y="29545"/>
            <a:ext cx="8210938" cy="639763"/>
          </a:xfrm>
        </p:spPr>
        <p:txBody>
          <a:bodyPr>
            <a:normAutofit fontScale="90000"/>
          </a:bodyPr>
          <a:lstStyle/>
          <a:p>
            <a:r>
              <a:rPr lang="en-US" dirty="0" smtClean="0"/>
              <a:t>Submission</a:t>
            </a:r>
            <a:endParaRPr lang="en-US" dirty="0"/>
          </a:p>
        </p:txBody>
      </p:sp>
      <p:sp>
        <p:nvSpPr>
          <p:cNvPr id="3" name="Content Placeholder 2"/>
          <p:cNvSpPr>
            <a:spLocks noGrp="1"/>
          </p:cNvSpPr>
          <p:nvPr>
            <p:ph idx="1"/>
          </p:nvPr>
        </p:nvSpPr>
        <p:spPr>
          <a:xfrm>
            <a:off x="141870" y="1265237"/>
            <a:ext cx="8640762" cy="4525963"/>
          </a:xfrm>
        </p:spPr>
        <p:txBody>
          <a:bodyPr>
            <a:normAutofit fontScale="70000" lnSpcReduction="20000"/>
          </a:bodyPr>
          <a:lstStyle/>
          <a:p>
            <a:pPr>
              <a:defRPr/>
            </a:pPr>
            <a:r>
              <a:rPr lang="en-US" dirty="0" smtClean="0"/>
              <a:t>Three submission strategies</a:t>
            </a:r>
          </a:p>
          <a:p>
            <a:pPr lvl="1">
              <a:defRPr/>
            </a:pPr>
            <a:r>
              <a:rPr lang="en-US" dirty="0" smtClean="0"/>
              <a:t>Web forms</a:t>
            </a:r>
          </a:p>
          <a:p>
            <a:pPr lvl="2">
              <a:defRPr/>
            </a:pPr>
            <a:r>
              <a:rPr lang="en-US" dirty="0" smtClean="0"/>
              <a:t>Login, choose submit, fill in form, upload image</a:t>
            </a:r>
          </a:p>
          <a:p>
            <a:pPr lvl="1">
              <a:defRPr/>
            </a:pPr>
            <a:r>
              <a:rPr lang="en-US" dirty="0" smtClean="0"/>
              <a:t>Excel spread sheet</a:t>
            </a:r>
          </a:p>
          <a:p>
            <a:pPr lvl="2">
              <a:defRPr/>
            </a:pPr>
            <a:r>
              <a:rPr lang="en-US" dirty="0" smtClean="0"/>
              <a:t>Put metadata into a spread sheet</a:t>
            </a:r>
          </a:p>
          <a:p>
            <a:pPr lvl="2">
              <a:defRPr/>
            </a:pPr>
            <a:r>
              <a:rPr lang="en-US" dirty="0" smtClean="0"/>
              <a:t>Copy images via ftp</a:t>
            </a:r>
          </a:p>
          <a:p>
            <a:pPr lvl="2">
              <a:defRPr/>
            </a:pPr>
            <a:r>
              <a:rPr lang="en-US" dirty="0" smtClean="0"/>
              <a:t>Send spreadsheet to Morphbank</a:t>
            </a:r>
          </a:p>
          <a:p>
            <a:pPr lvl="2">
              <a:defRPr/>
            </a:pPr>
            <a:r>
              <a:rPr lang="en-US" dirty="0" smtClean="0"/>
              <a:t>Morphbank personnel carry out the upload</a:t>
            </a:r>
          </a:p>
          <a:p>
            <a:pPr lvl="1">
              <a:defRPr/>
            </a:pPr>
            <a:r>
              <a:rPr lang="en-US" dirty="0" smtClean="0"/>
              <a:t>XML service</a:t>
            </a:r>
          </a:p>
          <a:p>
            <a:pPr lvl="2">
              <a:defRPr/>
            </a:pPr>
            <a:r>
              <a:rPr lang="en-US" dirty="0" smtClean="0"/>
              <a:t>Export metadata from your database/spreadsheet in XML</a:t>
            </a:r>
          </a:p>
          <a:p>
            <a:pPr lvl="2">
              <a:defRPr/>
            </a:pPr>
            <a:r>
              <a:rPr lang="en-US" dirty="0" smtClean="0"/>
              <a:t>Send XML to Morphbank</a:t>
            </a:r>
          </a:p>
          <a:p>
            <a:pPr lvl="2">
              <a:defRPr/>
            </a:pPr>
            <a:r>
              <a:rPr lang="en-US" dirty="0" smtClean="0"/>
              <a:t>Copy images via ftp or http</a:t>
            </a:r>
          </a:p>
          <a:p>
            <a:pPr lvl="2">
              <a:defRPr/>
            </a:pPr>
            <a:r>
              <a:rPr lang="en-US" dirty="0" smtClean="0"/>
              <a:t>More about XML to come (user properties)</a:t>
            </a:r>
          </a:p>
          <a:p>
            <a:pPr>
              <a:defRPr/>
            </a:pPr>
            <a:r>
              <a:rPr lang="en-US" dirty="0" smtClean="0"/>
              <a:t>Coming: </a:t>
            </a:r>
          </a:p>
          <a:p>
            <a:pPr lvl="1">
              <a:defRPr/>
            </a:pPr>
            <a:r>
              <a:rPr lang="en-US" dirty="0" smtClean="0"/>
              <a:t>Upload from Specify or other metadata catalog</a:t>
            </a:r>
          </a:p>
          <a:p>
            <a:endParaRPr lang="en-US" dirty="0"/>
          </a:p>
        </p:txBody>
      </p:sp>
      <p:pic>
        <p:nvPicPr>
          <p:cNvPr id="7170" name="Picture 2" descr="C:\Users\Deb\Desktop\71012.jpg"/>
          <p:cNvPicPr>
            <a:picLocks noChangeAspect="1" noChangeArrowheads="1"/>
          </p:cNvPicPr>
          <p:nvPr/>
        </p:nvPicPr>
        <p:blipFill>
          <a:blip r:embed="rId2" cstate="print"/>
          <a:srcRect/>
          <a:stretch>
            <a:fillRect/>
          </a:stretch>
        </p:blipFill>
        <p:spPr bwMode="auto">
          <a:xfrm>
            <a:off x="6553200" y="152400"/>
            <a:ext cx="2819400" cy="211455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a:xfrm>
            <a:off x="141870" y="1570037"/>
            <a:ext cx="8640762" cy="4525963"/>
          </a:xfrm>
        </p:spPr>
        <p:txBody>
          <a:bodyPr/>
          <a:lstStyle/>
          <a:p>
            <a:r>
              <a:rPr lang="en-US" dirty="0" smtClean="0"/>
              <a:t>New project collaborations (NSF funding)</a:t>
            </a:r>
          </a:p>
          <a:p>
            <a:pPr lvl="1"/>
            <a:r>
              <a:rPr lang="en-US" dirty="0" smtClean="0"/>
              <a:t>Morphbank Morphster Specify</a:t>
            </a:r>
          </a:p>
          <a:p>
            <a:r>
              <a:rPr lang="en-US" dirty="0" smtClean="0"/>
              <a:t>Integration of Ontology</a:t>
            </a:r>
          </a:p>
          <a:p>
            <a:r>
              <a:rPr lang="en-US" dirty="0" smtClean="0"/>
              <a:t>Sharing information between systems</a:t>
            </a:r>
          </a:p>
          <a:p>
            <a:r>
              <a:rPr lang="en-US" dirty="0" smtClean="0"/>
              <a:t>Fully distributable, installable image repository</a:t>
            </a:r>
          </a:p>
          <a:p>
            <a:r>
              <a:rPr lang="en-US" dirty="0" smtClean="0"/>
              <a:t>Open Source</a:t>
            </a:r>
          </a:p>
          <a:p>
            <a:endParaRPr lang="en-US" dirty="0"/>
          </a:p>
        </p:txBody>
      </p:sp>
      <p:pic>
        <p:nvPicPr>
          <p:cNvPr id="8194" name="Picture 2" descr="C:\Users\Deb\Desktop\172902.jpg"/>
          <p:cNvPicPr>
            <a:picLocks noChangeAspect="1" noChangeArrowheads="1"/>
          </p:cNvPicPr>
          <p:nvPr/>
        </p:nvPicPr>
        <p:blipFill>
          <a:blip r:embed="rId2" cstate="print"/>
          <a:srcRect/>
          <a:stretch>
            <a:fillRect/>
          </a:stretch>
        </p:blipFill>
        <p:spPr bwMode="auto">
          <a:xfrm>
            <a:off x="7467599" y="138112"/>
            <a:ext cx="1981201" cy="1485901"/>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050" y="30163"/>
            <a:ext cx="7361238" cy="639762"/>
          </a:xfrm>
        </p:spPr>
        <p:txBody>
          <a:bodyPr/>
          <a:lstStyle/>
          <a:p>
            <a:r>
              <a:rPr lang="en-US" dirty="0" smtClean="0"/>
              <a:t>A bit about Ontologies</a:t>
            </a:r>
          </a:p>
        </p:txBody>
      </p:sp>
      <p:sp>
        <p:nvSpPr>
          <p:cNvPr id="19459" name="Content Placeholder 2"/>
          <p:cNvSpPr>
            <a:spLocks noGrp="1"/>
          </p:cNvSpPr>
          <p:nvPr>
            <p:ph idx="1"/>
          </p:nvPr>
        </p:nvSpPr>
        <p:spPr>
          <a:xfrm>
            <a:off x="141288" y="1223962"/>
            <a:ext cx="9231312" cy="4567238"/>
          </a:xfrm>
        </p:spPr>
        <p:txBody>
          <a:bodyPr/>
          <a:lstStyle/>
          <a:p>
            <a:r>
              <a:rPr lang="en-US" dirty="0" smtClean="0"/>
              <a:t>The Morphbank Data Model revised</a:t>
            </a:r>
          </a:p>
          <a:p>
            <a:r>
              <a:rPr lang="en-US" dirty="0" err="1" smtClean="0"/>
              <a:t>SpiderAToL</a:t>
            </a:r>
            <a:r>
              <a:rPr lang="en-US" dirty="0" smtClean="0"/>
              <a:t> &gt; linking images and ontologies &gt; </a:t>
            </a:r>
            <a:r>
              <a:rPr lang="en-US" sz="2800" dirty="0" smtClean="0">
                <a:hlinkClick r:id="rId2"/>
              </a:rPr>
              <a:t>http://spider.begoniasociety.org/projects/1/public/tree</a:t>
            </a:r>
            <a:endParaRPr lang="en-US" sz="2400" dirty="0" smtClean="0"/>
          </a:p>
          <a:p>
            <a:r>
              <a:rPr lang="en-US" dirty="0" smtClean="0">
                <a:hlinkClick r:id="rId3"/>
              </a:rPr>
              <a:t>The Open Biomedical Ontologies </a:t>
            </a:r>
            <a:r>
              <a:rPr lang="en-US" dirty="0" smtClean="0"/>
              <a:t>OBO Foundry</a:t>
            </a:r>
          </a:p>
          <a:p>
            <a:pPr lvl="1"/>
            <a:r>
              <a:rPr lang="en-US" dirty="0" err="1" smtClean="0"/>
              <a:t>SpiderAToL</a:t>
            </a:r>
            <a:r>
              <a:rPr lang="en-US" dirty="0" smtClean="0"/>
              <a:t> &gt; </a:t>
            </a:r>
            <a:r>
              <a:rPr lang="en-US" dirty="0" smtClean="0">
                <a:hlinkClick r:id="rId4"/>
              </a:rPr>
              <a:t>Spider Ontology</a:t>
            </a:r>
            <a:endParaRPr lang="en-US" dirty="0" smtClean="0"/>
          </a:p>
          <a:p>
            <a:pPr marL="342900" lvl="1" indent="-342900">
              <a:buFont typeface="Arial" charset="0"/>
              <a:buChar char="•"/>
            </a:pPr>
            <a:r>
              <a:rPr lang="en-US" dirty="0" err="1" smtClean="0"/>
              <a:t>CToL</a:t>
            </a:r>
            <a:r>
              <a:rPr lang="en-US" dirty="0" smtClean="0"/>
              <a:t>  &gt; </a:t>
            </a:r>
            <a:r>
              <a:rPr lang="en-US" dirty="0" err="1" smtClean="0">
                <a:hlinkClick r:id="rId5"/>
              </a:rPr>
              <a:t>Teleost</a:t>
            </a:r>
            <a:r>
              <a:rPr lang="en-US" dirty="0" smtClean="0">
                <a:hlinkClick r:id="rId5"/>
              </a:rPr>
              <a:t> anatomy and development</a:t>
            </a:r>
            <a:endParaRPr lang="en-US" dirty="0" smtClean="0"/>
          </a:p>
          <a:p>
            <a:r>
              <a:rPr lang="en-US" dirty="0" smtClean="0"/>
              <a:t>OntoBrowser, Morphbank, Morphster &gt; linking images and ontologies</a:t>
            </a:r>
          </a:p>
        </p:txBody>
      </p:sp>
      <p:pic>
        <p:nvPicPr>
          <p:cNvPr id="9218" name="Picture 2" descr="C:\Users\Deb\Desktop\225228.jpg"/>
          <p:cNvPicPr>
            <a:picLocks noChangeAspect="1" noChangeArrowheads="1"/>
          </p:cNvPicPr>
          <p:nvPr/>
        </p:nvPicPr>
        <p:blipFill>
          <a:blip r:embed="rId6" cstate="print"/>
          <a:srcRect/>
          <a:stretch>
            <a:fillRect/>
          </a:stretch>
        </p:blipFill>
        <p:spPr bwMode="auto">
          <a:xfrm>
            <a:off x="7179469" y="228600"/>
            <a:ext cx="2193131" cy="1462087"/>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81000" y="49649"/>
            <a:ext cx="8763000" cy="65035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Morphbank Object Model*</a:t>
            </a:r>
            <a:endParaRPr lang="en-US" dirty="0"/>
          </a:p>
        </p:txBody>
      </p:sp>
      <p:sp>
        <p:nvSpPr>
          <p:cNvPr id="4" name="Rounded Rectangle 3"/>
          <p:cNvSpPr/>
          <p:nvPr/>
        </p:nvSpPr>
        <p:spPr>
          <a:xfrm>
            <a:off x="6096000" y="2166850"/>
            <a:ext cx="1143000" cy="1447800"/>
          </a:xfrm>
          <a:prstGeom prst="roundRect">
            <a:avLst/>
          </a:prstGeom>
          <a:solidFill>
            <a:schemeClr val="accent1">
              <a:lumMod val="60000"/>
              <a:lumOff val="4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600" b="1" dirty="0" smtClean="0"/>
              <a:t>Specimen</a:t>
            </a:r>
            <a:endParaRPr lang="en-US" sz="1600" b="1" dirty="0"/>
          </a:p>
        </p:txBody>
      </p:sp>
      <p:sp>
        <p:nvSpPr>
          <p:cNvPr id="5" name="Rounded Rectangle 4"/>
          <p:cNvSpPr/>
          <p:nvPr/>
        </p:nvSpPr>
        <p:spPr>
          <a:xfrm>
            <a:off x="4343400" y="1328650"/>
            <a:ext cx="1143000" cy="1447800"/>
          </a:xfrm>
          <a:prstGeom prst="roundRect">
            <a:avLst/>
          </a:prstGeom>
          <a:solidFill>
            <a:schemeClr val="accent4">
              <a:lumMod val="75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Image</a:t>
            </a:r>
          </a:p>
        </p:txBody>
      </p:sp>
      <p:sp>
        <p:nvSpPr>
          <p:cNvPr id="9" name="Rounded Rectangle 8"/>
          <p:cNvSpPr/>
          <p:nvPr/>
        </p:nvSpPr>
        <p:spPr>
          <a:xfrm>
            <a:off x="6096000" y="490450"/>
            <a:ext cx="1143000" cy="1447800"/>
          </a:xfrm>
          <a:prstGeom prst="roundRect">
            <a:avLst/>
          </a:prstGeom>
          <a:solidFill>
            <a:schemeClr val="accent4">
              <a:lumMod val="60000"/>
              <a:lumOff val="4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View</a:t>
            </a:r>
          </a:p>
        </p:txBody>
      </p:sp>
      <p:sp>
        <p:nvSpPr>
          <p:cNvPr id="10" name="Rounded Rectangle 9"/>
          <p:cNvSpPr/>
          <p:nvPr/>
        </p:nvSpPr>
        <p:spPr>
          <a:xfrm>
            <a:off x="7848600" y="2319250"/>
            <a:ext cx="1066800" cy="1447800"/>
          </a:xfrm>
          <a:prstGeom prst="roundRect">
            <a:avLst/>
          </a:prstGeom>
          <a:solidFill>
            <a:schemeClr val="accent1">
              <a:lumMod val="40000"/>
              <a:lumOff val="6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Locality</a:t>
            </a:r>
          </a:p>
        </p:txBody>
      </p:sp>
      <p:pic>
        <p:nvPicPr>
          <p:cNvPr id="15" name="Picture 14" descr="PPT530.png">
            <a:hlinkClick r:id="rId2"/>
          </p:cNvPr>
          <p:cNvPicPr>
            <a:picLocks noChangeAspect="1"/>
          </p:cNvPicPr>
          <p:nvPr/>
        </p:nvPicPr>
        <p:blipFill>
          <a:blip r:embed="rId3" cstate="print"/>
          <a:stretch>
            <a:fillRect/>
          </a:stretch>
        </p:blipFill>
        <p:spPr>
          <a:xfrm>
            <a:off x="381000" y="1404850"/>
            <a:ext cx="3647619" cy="3342857"/>
          </a:xfrm>
          <a:prstGeom prst="rect">
            <a:avLst/>
          </a:prstGeom>
        </p:spPr>
      </p:pic>
      <p:sp>
        <p:nvSpPr>
          <p:cNvPr id="16" name="Rectangle 15"/>
          <p:cNvSpPr/>
          <p:nvPr/>
        </p:nvSpPr>
        <p:spPr>
          <a:xfrm>
            <a:off x="0" y="838200"/>
            <a:ext cx="4623958" cy="369332"/>
          </a:xfrm>
          <a:prstGeom prst="rect">
            <a:avLst/>
          </a:prstGeom>
        </p:spPr>
        <p:txBody>
          <a:bodyPr wrap="none">
            <a:spAutoFit/>
          </a:bodyPr>
          <a:lstStyle/>
          <a:p>
            <a:r>
              <a:rPr lang="en-US" dirty="0" smtClean="0">
                <a:hlinkClick r:id="rId2"/>
              </a:rPr>
              <a:t>http://www.morphbank.net/Show/?id=72113</a:t>
            </a:r>
            <a:endParaRPr lang="en-US" dirty="0"/>
          </a:p>
        </p:txBody>
      </p:sp>
      <p:cxnSp>
        <p:nvCxnSpPr>
          <p:cNvPr id="63" name="Straight Connector 62"/>
          <p:cNvCxnSpPr/>
          <p:nvPr/>
        </p:nvCxnSpPr>
        <p:spPr>
          <a:xfrm>
            <a:off x="4038600" y="216685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486400" y="1557250"/>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4" idx="1"/>
          </p:cNvCxnSpPr>
          <p:nvPr/>
        </p:nvCxnSpPr>
        <p:spPr>
          <a:xfrm>
            <a:off x="5486400" y="2319250"/>
            <a:ext cx="609600"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239000" y="315745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475377" y="2286000"/>
            <a:ext cx="808748" cy="369332"/>
          </a:xfrm>
          <a:prstGeom prst="rect">
            <a:avLst/>
          </a:prstGeom>
        </p:spPr>
        <p:txBody>
          <a:bodyPr wrap="none">
            <a:spAutoFit/>
          </a:bodyPr>
          <a:lstStyle/>
          <a:p>
            <a:r>
              <a:rPr lang="en-US" dirty="0" smtClean="0"/>
              <a:t>72113</a:t>
            </a:r>
            <a:endParaRPr lang="en-US" dirty="0"/>
          </a:p>
        </p:txBody>
      </p:sp>
      <p:sp>
        <p:nvSpPr>
          <p:cNvPr id="73" name="Rectangle 72"/>
          <p:cNvSpPr/>
          <p:nvPr/>
        </p:nvSpPr>
        <p:spPr>
          <a:xfrm>
            <a:off x="6262250" y="1447800"/>
            <a:ext cx="825867" cy="369332"/>
          </a:xfrm>
          <a:prstGeom prst="rect">
            <a:avLst/>
          </a:prstGeom>
        </p:spPr>
        <p:txBody>
          <a:bodyPr wrap="none">
            <a:spAutoFit/>
          </a:bodyPr>
          <a:lstStyle/>
          <a:p>
            <a:r>
              <a:rPr lang="en-US" dirty="0" smtClean="0"/>
              <a:t>67765</a:t>
            </a:r>
          </a:p>
        </p:txBody>
      </p:sp>
      <p:sp>
        <p:nvSpPr>
          <p:cNvPr id="74" name="Rectangle 73"/>
          <p:cNvSpPr/>
          <p:nvPr/>
        </p:nvSpPr>
        <p:spPr>
          <a:xfrm>
            <a:off x="6245042" y="3135649"/>
            <a:ext cx="825867" cy="369332"/>
          </a:xfrm>
          <a:prstGeom prst="rect">
            <a:avLst/>
          </a:prstGeom>
        </p:spPr>
        <p:txBody>
          <a:bodyPr wrap="none">
            <a:spAutoFit/>
          </a:bodyPr>
          <a:lstStyle/>
          <a:p>
            <a:r>
              <a:rPr lang="en-US" dirty="0" smtClean="0"/>
              <a:t>69887</a:t>
            </a:r>
            <a:endParaRPr lang="en-US" dirty="0"/>
          </a:p>
        </p:txBody>
      </p:sp>
      <p:sp>
        <p:nvSpPr>
          <p:cNvPr id="75" name="Rectangle 74"/>
          <p:cNvSpPr/>
          <p:nvPr/>
        </p:nvSpPr>
        <p:spPr>
          <a:xfrm>
            <a:off x="7981600" y="3276600"/>
            <a:ext cx="825867" cy="369332"/>
          </a:xfrm>
          <a:prstGeom prst="rect">
            <a:avLst/>
          </a:prstGeom>
        </p:spPr>
        <p:txBody>
          <a:bodyPr wrap="none">
            <a:spAutoFit/>
          </a:bodyPr>
          <a:lstStyle/>
          <a:p>
            <a:r>
              <a:rPr lang="en-US" dirty="0" smtClean="0"/>
              <a:t>67777</a:t>
            </a:r>
            <a:endParaRPr lang="en-US" dirty="0"/>
          </a:p>
        </p:txBody>
      </p:sp>
      <p:sp>
        <p:nvSpPr>
          <p:cNvPr id="77" name="Rounded Rectangle 76"/>
          <p:cNvSpPr/>
          <p:nvPr/>
        </p:nvSpPr>
        <p:spPr>
          <a:xfrm>
            <a:off x="4495800" y="3233650"/>
            <a:ext cx="1143000" cy="1447800"/>
          </a:xfrm>
          <a:prstGeom prst="roundRect">
            <a:avLst/>
          </a:prstGeom>
          <a:solidFill>
            <a:schemeClr val="accent6">
              <a:lumMod val="60000"/>
              <a:lumOff val="4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User</a:t>
            </a:r>
          </a:p>
          <a:p>
            <a:pPr algn="ctr"/>
            <a:endParaRPr lang="en-US" b="1" dirty="0"/>
          </a:p>
        </p:txBody>
      </p:sp>
      <p:sp>
        <p:nvSpPr>
          <p:cNvPr id="78" name="Rounded Rectangle 77"/>
          <p:cNvSpPr/>
          <p:nvPr/>
        </p:nvSpPr>
        <p:spPr>
          <a:xfrm>
            <a:off x="5678975" y="3810000"/>
            <a:ext cx="1143000" cy="1447800"/>
          </a:xfrm>
          <a:prstGeom prst="roundRect">
            <a:avLst/>
          </a:prstGeom>
          <a:solidFill>
            <a:srgbClr val="F6862A"/>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Group</a:t>
            </a:r>
          </a:p>
        </p:txBody>
      </p:sp>
      <p:sp>
        <p:nvSpPr>
          <p:cNvPr id="80" name="Rectangle 79"/>
          <p:cNvSpPr/>
          <p:nvPr/>
        </p:nvSpPr>
        <p:spPr>
          <a:xfrm>
            <a:off x="4774275" y="4174375"/>
            <a:ext cx="441146" cy="369332"/>
          </a:xfrm>
          <a:prstGeom prst="rect">
            <a:avLst/>
          </a:prstGeom>
        </p:spPr>
        <p:txBody>
          <a:bodyPr wrap="none">
            <a:spAutoFit/>
          </a:bodyPr>
          <a:lstStyle/>
          <a:p>
            <a:r>
              <a:rPr lang="en-US" dirty="0" smtClean="0"/>
              <a:t>18</a:t>
            </a:r>
            <a:endParaRPr lang="en-US" dirty="0"/>
          </a:p>
        </p:txBody>
      </p:sp>
      <p:sp>
        <p:nvSpPr>
          <p:cNvPr id="81" name="Rectangle 80"/>
          <p:cNvSpPr/>
          <p:nvPr/>
        </p:nvSpPr>
        <p:spPr>
          <a:xfrm>
            <a:off x="6065525" y="4750725"/>
            <a:ext cx="312906" cy="369332"/>
          </a:xfrm>
          <a:prstGeom prst="rect">
            <a:avLst/>
          </a:prstGeom>
        </p:spPr>
        <p:txBody>
          <a:bodyPr wrap="none">
            <a:spAutoFit/>
          </a:bodyPr>
          <a:lstStyle/>
          <a:p>
            <a:r>
              <a:rPr lang="en-US" dirty="0" smtClean="0"/>
              <a:t>4</a:t>
            </a:r>
            <a:endParaRPr lang="en-US" dirty="0"/>
          </a:p>
        </p:txBody>
      </p:sp>
      <p:cxnSp>
        <p:nvCxnSpPr>
          <p:cNvPr id="82" name="Straight Connector 81"/>
          <p:cNvCxnSpPr>
            <a:endCxn id="77" idx="0"/>
          </p:cNvCxnSpPr>
          <p:nvPr/>
        </p:nvCxnSpPr>
        <p:spPr>
          <a:xfrm rot="16200000" flipH="1">
            <a:off x="4819650" y="2986000"/>
            <a:ext cx="4572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5122025" y="3064625"/>
            <a:ext cx="103355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rot="5400000">
            <a:off x="3467100" y="4719550"/>
            <a:ext cx="1143000" cy="1524000"/>
          </a:xfrm>
          <a:prstGeom prst="roundRect">
            <a:avLst/>
          </a:prstGeom>
          <a:solidFill>
            <a:schemeClr val="bg2">
              <a:lumMod val="5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r>
              <a:rPr lang="en-US" b="1" dirty="0" smtClean="0">
                <a:solidFill>
                  <a:schemeClr val="tx1"/>
                </a:solidFill>
              </a:rPr>
              <a:t>Annotation/s</a:t>
            </a:r>
          </a:p>
          <a:p>
            <a:pPr algn="ctr"/>
            <a:r>
              <a:rPr lang="en-US" b="1" dirty="0" smtClean="0">
                <a:solidFill>
                  <a:schemeClr val="tx1"/>
                </a:solidFill>
              </a:rPr>
              <a:t>id/s</a:t>
            </a:r>
            <a:endParaRPr lang="en-US" b="1" dirty="0">
              <a:solidFill>
                <a:schemeClr val="tx1"/>
              </a:solidFill>
            </a:endParaRPr>
          </a:p>
        </p:txBody>
      </p:sp>
      <p:cxnSp>
        <p:nvCxnSpPr>
          <p:cNvPr id="101" name="Straight Connector 100"/>
          <p:cNvCxnSpPr>
            <a:endCxn id="100" idx="1"/>
          </p:cNvCxnSpPr>
          <p:nvPr/>
        </p:nvCxnSpPr>
        <p:spPr>
          <a:xfrm rot="5400000">
            <a:off x="3238500" y="3576550"/>
            <a:ext cx="213360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rot="5400000">
            <a:off x="7620000" y="4698075"/>
            <a:ext cx="1143000" cy="1447800"/>
          </a:xfrm>
          <a:prstGeom prst="roundRect">
            <a:avLst/>
          </a:prstGeom>
          <a:solidFill>
            <a:schemeClr val="bg2">
              <a:lumMod val="5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normAutofit/>
          </a:bodyPr>
          <a:lstStyle/>
          <a:p>
            <a:pPr algn="ctr"/>
            <a:endParaRPr lang="en-US" b="1" dirty="0" smtClean="0"/>
          </a:p>
          <a:p>
            <a:pPr algn="ctr"/>
            <a:r>
              <a:rPr lang="en-US" b="1" dirty="0" smtClean="0">
                <a:solidFill>
                  <a:schemeClr val="tx1"/>
                </a:solidFill>
              </a:rPr>
              <a:t>Collection/s</a:t>
            </a:r>
          </a:p>
          <a:p>
            <a:pPr algn="ctr"/>
            <a:r>
              <a:rPr lang="en-US" b="1" dirty="0" smtClean="0">
                <a:solidFill>
                  <a:schemeClr val="tx1"/>
                </a:solidFill>
              </a:rPr>
              <a:t>id/s</a:t>
            </a:r>
          </a:p>
          <a:p>
            <a:pPr algn="ctr"/>
            <a:endParaRPr lang="en-US" b="1" dirty="0"/>
          </a:p>
        </p:txBody>
      </p:sp>
      <p:sp>
        <p:nvSpPr>
          <p:cNvPr id="26" name="Rounded Rectangle 25"/>
          <p:cNvSpPr/>
          <p:nvPr/>
        </p:nvSpPr>
        <p:spPr>
          <a:xfrm>
            <a:off x="7696200" y="228600"/>
            <a:ext cx="1143000" cy="1447800"/>
          </a:xfrm>
          <a:prstGeom prst="roundRect">
            <a:avLst/>
          </a:prstGeom>
          <a:solidFill>
            <a:schemeClr val="accent4">
              <a:lumMod val="60000"/>
              <a:lumOff val="40000"/>
            </a:schemeClr>
          </a:solidFill>
          <a:ln w="22225">
            <a:solidFill>
              <a:schemeClr val="accent1">
                <a:lumMod val="20000"/>
                <a:lumOff val="80000"/>
              </a:schemeClr>
            </a:solidFill>
            <a:bevel/>
          </a:ln>
          <a:effectLst>
            <a:outerShdw blurRad="50800" dist="508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b="1" dirty="0" smtClean="0"/>
              <a:t>Related View</a:t>
            </a:r>
          </a:p>
        </p:txBody>
      </p:sp>
      <p:cxnSp>
        <p:nvCxnSpPr>
          <p:cNvPr id="27" name="Straight Connector 26"/>
          <p:cNvCxnSpPr/>
          <p:nvPr/>
        </p:nvCxnSpPr>
        <p:spPr>
          <a:xfrm>
            <a:off x="7239000" y="1066800"/>
            <a:ext cx="4572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72" grpId="0"/>
      <p:bldP spid="73" grpId="0"/>
      <p:bldP spid="74" grpId="0"/>
      <p:bldP spid="75" grpId="0"/>
      <p:bldP spid="77" grpId="0" animBg="1"/>
      <p:bldP spid="78" grpId="0" animBg="1"/>
      <p:bldP spid="80" grpId="0"/>
      <p:bldP spid="81" grpId="0"/>
      <p:bldP spid="100" grpId="0" animBg="1"/>
      <p:bldP spid="107"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bit about Ontologies</a:t>
            </a:r>
            <a:endParaRPr lang="en-US" dirty="0"/>
          </a:p>
        </p:txBody>
      </p:sp>
      <p:sp>
        <p:nvSpPr>
          <p:cNvPr id="3" name="Content Placeholder 2"/>
          <p:cNvSpPr>
            <a:spLocks noGrp="1"/>
          </p:cNvSpPr>
          <p:nvPr>
            <p:ph idx="1"/>
          </p:nvPr>
        </p:nvSpPr>
        <p:spPr>
          <a:xfrm>
            <a:off x="141870" y="1681056"/>
            <a:ext cx="8640762" cy="2357544"/>
          </a:xfrm>
        </p:spPr>
        <p:txBody>
          <a:bodyPr/>
          <a:lstStyle/>
          <a:p>
            <a:r>
              <a:rPr lang="en-US" dirty="0" smtClean="0"/>
              <a:t>Related objects within Morphbank</a:t>
            </a:r>
          </a:p>
          <a:p>
            <a:pPr lvl="1"/>
            <a:r>
              <a:rPr lang="en-US" dirty="0" smtClean="0"/>
              <a:t>modifying the data model to work with ontologies</a:t>
            </a:r>
          </a:p>
          <a:p>
            <a:pPr lvl="1"/>
            <a:r>
              <a:rPr lang="en-US" dirty="0" err="1" smtClean="0"/>
              <a:t>SpiderAToL</a:t>
            </a:r>
            <a:r>
              <a:rPr lang="en-US" dirty="0" smtClean="0"/>
              <a:t> example</a:t>
            </a:r>
          </a:p>
          <a:p>
            <a:pPr lvl="2"/>
            <a:r>
              <a:rPr lang="en-US" dirty="0" smtClean="0">
                <a:hlinkClick r:id="rId2"/>
              </a:rPr>
              <a:t>http://www.morphbank.net/Show/?pop=Yes&amp;id=460395</a:t>
            </a:r>
            <a:endParaRPr lang="en-US" dirty="0" smtClean="0"/>
          </a:p>
        </p:txBody>
      </p:sp>
      <p:pic>
        <p:nvPicPr>
          <p:cNvPr id="3078" name="Picture 6"/>
          <p:cNvPicPr>
            <a:picLocks noChangeAspect="1" noChangeArrowheads="1"/>
          </p:cNvPicPr>
          <p:nvPr/>
        </p:nvPicPr>
        <p:blipFill>
          <a:blip r:embed="rId3" cstate="print"/>
          <a:srcRect/>
          <a:stretch>
            <a:fillRect/>
          </a:stretch>
        </p:blipFill>
        <p:spPr bwMode="auto">
          <a:xfrm>
            <a:off x="2209800" y="699868"/>
            <a:ext cx="5791200" cy="611145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eb\Desktop\217873.jpg"/>
          <p:cNvPicPr>
            <a:picLocks noChangeAspect="1" noChangeArrowheads="1"/>
          </p:cNvPicPr>
          <p:nvPr/>
        </p:nvPicPr>
        <p:blipFill>
          <a:blip r:embed="rId2" cstate="print"/>
          <a:srcRect/>
          <a:stretch>
            <a:fillRect/>
          </a:stretch>
        </p:blipFill>
        <p:spPr bwMode="auto">
          <a:xfrm>
            <a:off x="7467600" y="76200"/>
            <a:ext cx="2057400" cy="1810512"/>
          </a:xfrm>
          <a:prstGeom prst="rect">
            <a:avLst/>
          </a:prstGeom>
          <a:noFill/>
        </p:spPr>
      </p:pic>
      <p:sp>
        <p:nvSpPr>
          <p:cNvPr id="2" name="Title 1"/>
          <p:cNvSpPr>
            <a:spLocks noGrp="1"/>
          </p:cNvSpPr>
          <p:nvPr>
            <p:ph type="title"/>
          </p:nvPr>
        </p:nvSpPr>
        <p:spPr/>
        <p:txBody>
          <a:bodyPr/>
          <a:lstStyle/>
          <a:p>
            <a:r>
              <a:rPr lang="en-US" dirty="0" smtClean="0"/>
              <a:t>A bit about Ontologies</a:t>
            </a:r>
            <a:endParaRPr lang="en-US" dirty="0"/>
          </a:p>
        </p:txBody>
      </p:sp>
      <p:sp>
        <p:nvSpPr>
          <p:cNvPr id="3" name="Content Placeholder 2"/>
          <p:cNvSpPr>
            <a:spLocks noGrp="1"/>
          </p:cNvSpPr>
          <p:nvPr>
            <p:ph idx="1"/>
          </p:nvPr>
        </p:nvSpPr>
        <p:spPr>
          <a:xfrm>
            <a:off x="141870" y="762000"/>
            <a:ext cx="8640762" cy="1747944"/>
          </a:xfrm>
        </p:spPr>
        <p:txBody>
          <a:bodyPr/>
          <a:lstStyle/>
          <a:p>
            <a:r>
              <a:rPr lang="en-US" dirty="0" smtClean="0"/>
              <a:t>Related objects within Morphbank</a:t>
            </a:r>
          </a:p>
          <a:p>
            <a:pPr lvl="1"/>
            <a:r>
              <a:rPr lang="en-US" dirty="0" err="1" smtClean="0"/>
              <a:t>CToL</a:t>
            </a:r>
            <a:r>
              <a:rPr lang="en-US" dirty="0" smtClean="0"/>
              <a:t> example</a:t>
            </a:r>
          </a:p>
          <a:p>
            <a:pPr lvl="2"/>
            <a:r>
              <a:rPr lang="en-US" dirty="0" smtClean="0">
                <a:hlinkClick r:id="rId3"/>
              </a:rPr>
              <a:t>http://www.morphbank.net/Show/?pop=Yes&amp;id=459818</a:t>
            </a:r>
            <a:endParaRPr lang="en-US" dirty="0" smtClean="0"/>
          </a:p>
          <a:p>
            <a:pPr lvl="2">
              <a:buNone/>
            </a:pPr>
            <a:endParaRPr lang="en-US" dirty="0"/>
          </a:p>
        </p:txBody>
      </p:sp>
      <p:pic>
        <p:nvPicPr>
          <p:cNvPr id="2056" name="Picture 8"/>
          <p:cNvPicPr>
            <a:picLocks noChangeAspect="1" noChangeArrowheads="1"/>
          </p:cNvPicPr>
          <p:nvPr/>
        </p:nvPicPr>
        <p:blipFill>
          <a:blip r:embed="rId4" cstate="print"/>
          <a:srcRect/>
          <a:stretch>
            <a:fillRect/>
          </a:stretch>
        </p:blipFill>
        <p:spPr bwMode="auto">
          <a:xfrm>
            <a:off x="685800" y="2362200"/>
            <a:ext cx="7589837" cy="388620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381000" y="533400"/>
            <a:ext cx="8534400" cy="583402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Morphbank+Morphster+Specify</a:t>
            </a:r>
            <a:endParaRPr lang="en-US" dirty="0"/>
          </a:p>
        </p:txBody>
      </p:sp>
      <p:sp>
        <p:nvSpPr>
          <p:cNvPr id="3" name="Content Placeholder 2"/>
          <p:cNvSpPr>
            <a:spLocks noGrp="1"/>
          </p:cNvSpPr>
          <p:nvPr>
            <p:ph idx="1"/>
          </p:nvPr>
        </p:nvSpPr>
        <p:spPr>
          <a:xfrm>
            <a:off x="141870" y="1112837"/>
            <a:ext cx="8640762" cy="4525963"/>
          </a:xfrm>
        </p:spPr>
        <p:txBody>
          <a:bodyPr>
            <a:normAutofit fontScale="92500" lnSpcReduction="20000"/>
          </a:bodyPr>
          <a:lstStyle/>
          <a:p>
            <a:pPr eaLnBrk="1" hangingPunct="1">
              <a:defRPr/>
            </a:pPr>
            <a:r>
              <a:rPr lang="en-US" dirty="0" smtClean="0"/>
              <a:t>Specify (Beach, U. Kansas)</a:t>
            </a:r>
          </a:p>
          <a:p>
            <a:pPr lvl="1" eaLnBrk="1" hangingPunct="1">
              <a:defRPr/>
            </a:pPr>
            <a:r>
              <a:rPr lang="en-US" dirty="0" smtClean="0"/>
              <a:t>Specimen management</a:t>
            </a:r>
          </a:p>
          <a:p>
            <a:pPr lvl="1" eaLnBrk="1" hangingPunct="1">
              <a:defRPr/>
            </a:pPr>
            <a:r>
              <a:rPr lang="en-US" dirty="0" smtClean="0"/>
              <a:t>Desktop tool for specimen metadata management</a:t>
            </a:r>
          </a:p>
          <a:p>
            <a:pPr eaLnBrk="1" hangingPunct="1">
              <a:defRPr/>
            </a:pPr>
            <a:r>
              <a:rPr lang="en-US" dirty="0" smtClean="0"/>
              <a:t>Morphster and Ontobrowser (Miranker, U. Texas)</a:t>
            </a:r>
          </a:p>
          <a:p>
            <a:pPr lvl="1" eaLnBrk="1" hangingPunct="1">
              <a:defRPr/>
            </a:pPr>
            <a:r>
              <a:rPr lang="en-US" dirty="0" smtClean="0"/>
              <a:t>Ontology Management for Phylogenetics</a:t>
            </a:r>
          </a:p>
          <a:p>
            <a:pPr lvl="1" eaLnBrk="1" hangingPunct="1">
              <a:defRPr/>
            </a:pPr>
            <a:r>
              <a:rPr lang="en-US" dirty="0" smtClean="0"/>
              <a:t>Extension of ontology to incorporate annotations</a:t>
            </a:r>
          </a:p>
          <a:p>
            <a:pPr eaLnBrk="1" hangingPunct="1">
              <a:defRPr/>
            </a:pPr>
            <a:r>
              <a:rPr lang="en-US" dirty="0" smtClean="0"/>
              <a:t>Integration of Specify, Morphster and Morphbank</a:t>
            </a:r>
          </a:p>
          <a:p>
            <a:pPr lvl="1" eaLnBrk="1" hangingPunct="1">
              <a:defRPr/>
            </a:pPr>
            <a:r>
              <a:rPr lang="en-US" dirty="0" smtClean="0"/>
              <a:t>Searching for images using ontology terms</a:t>
            </a:r>
          </a:p>
          <a:p>
            <a:pPr lvl="1" eaLnBrk="1" hangingPunct="1">
              <a:defRPr/>
            </a:pPr>
            <a:r>
              <a:rPr lang="en-US" dirty="0" smtClean="0"/>
              <a:t>Linking images and other digital objects to ontology terms </a:t>
            </a:r>
          </a:p>
          <a:p>
            <a:pPr lvl="1" eaLnBrk="1" hangingPunct="1">
              <a:defRPr/>
            </a:pPr>
            <a:r>
              <a:rPr lang="en-US" dirty="0" smtClean="0"/>
              <a:t>Access to information from any user interface</a:t>
            </a:r>
          </a:p>
          <a:p>
            <a:endParaRPr lang="en-US" dirty="0"/>
          </a:p>
        </p:txBody>
      </p:sp>
      <p:pic>
        <p:nvPicPr>
          <p:cNvPr id="11266" name="Picture 2" descr="C:\Users\Deb\Desktop\225587.jpg"/>
          <p:cNvPicPr>
            <a:picLocks noChangeAspect="1" noChangeArrowheads="1"/>
          </p:cNvPicPr>
          <p:nvPr/>
        </p:nvPicPr>
        <p:blipFill>
          <a:blip r:embed="rId2" cstate="print"/>
          <a:srcRect/>
          <a:stretch>
            <a:fillRect/>
          </a:stretch>
        </p:blipFill>
        <p:spPr bwMode="auto">
          <a:xfrm>
            <a:off x="7416801" y="152400"/>
            <a:ext cx="2032000" cy="1524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pic>
        <p:nvPicPr>
          <p:cNvPr id="2051" name="Picture 3" descr="C:\Documents and Settings\dpaul\Desktop\sponsors.png"/>
          <p:cNvPicPr>
            <a:picLocks noChangeAspect="1" noChangeArrowheads="1"/>
          </p:cNvPicPr>
          <p:nvPr/>
        </p:nvPicPr>
        <p:blipFill>
          <a:blip r:embed="rId2" cstate="print"/>
          <a:srcRect/>
          <a:stretch>
            <a:fillRect/>
          </a:stretch>
        </p:blipFill>
        <p:spPr bwMode="auto">
          <a:xfrm>
            <a:off x="304800" y="762000"/>
            <a:ext cx="6553200" cy="4316497"/>
          </a:xfrm>
          <a:prstGeom prst="rect">
            <a:avLst/>
          </a:prstGeom>
          <a:noFill/>
        </p:spPr>
      </p:pic>
      <p:sp>
        <p:nvSpPr>
          <p:cNvPr id="4" name="Content Placeholder 2"/>
          <p:cNvSpPr>
            <a:spLocks noGrp="1"/>
          </p:cNvSpPr>
          <p:nvPr>
            <p:ph idx="1"/>
          </p:nvPr>
        </p:nvSpPr>
        <p:spPr>
          <a:xfrm>
            <a:off x="304800" y="5435600"/>
            <a:ext cx="7010400" cy="639763"/>
          </a:xfrm>
        </p:spPr>
        <p:txBody>
          <a:bodyPr/>
          <a:lstStyle/>
          <a:p>
            <a:pPr>
              <a:buNone/>
            </a:pPr>
            <a:r>
              <a:rPr lang="en-US" dirty="0" smtClean="0"/>
              <a:t> </a:t>
            </a:r>
            <a:endParaRPr lang="en-US" dirty="0"/>
          </a:p>
        </p:txBody>
      </p:sp>
      <p:sp>
        <p:nvSpPr>
          <p:cNvPr id="5" name="Content Placeholder 2"/>
          <p:cNvSpPr txBox="1">
            <a:spLocks/>
          </p:cNvSpPr>
          <p:nvPr/>
        </p:nvSpPr>
        <p:spPr bwMode="auto">
          <a:xfrm>
            <a:off x="-76200" y="5283200"/>
            <a:ext cx="8640762" cy="787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US" sz="3200" b="0" i="0" u="none" strike="noStrike" kern="1200" cap="none" spc="0" normalizeH="0" baseline="0" noProof="0" dirty="0" smtClean="0">
                <a:ln>
                  <a:noFill/>
                </a:ln>
                <a:solidFill>
                  <a:srgbClr val="431452"/>
                </a:solidFill>
                <a:effectLst/>
                <a:uLnTx/>
                <a:uFillTx/>
                <a:latin typeface="+mn-lt"/>
                <a:ea typeface="+mn-ea"/>
                <a:cs typeface="+mn-cs"/>
              </a:rPr>
              <a:t>	All Morphbank Contributors &amp; Collaborators &gt; CBG, </a:t>
            </a:r>
            <a:r>
              <a:rPr kumimoji="0" lang="en-US" sz="3200" b="0" i="0" u="none" strike="noStrike" kern="1200" cap="none" spc="0" normalizeH="0" baseline="0" noProof="0" dirty="0" err="1" smtClean="0">
                <a:ln>
                  <a:noFill/>
                </a:ln>
                <a:solidFill>
                  <a:srgbClr val="431452"/>
                </a:solidFill>
                <a:effectLst/>
                <a:uLnTx/>
                <a:uFillTx/>
                <a:latin typeface="+mn-lt"/>
                <a:ea typeface="+mn-ea"/>
                <a:cs typeface="+mn-cs"/>
              </a:rPr>
              <a:t>AToL</a:t>
            </a:r>
            <a:r>
              <a:rPr kumimoji="0" lang="en-US" sz="3200" b="0" i="0" u="none" strike="noStrike" kern="1200" cap="none" spc="0" normalizeH="0" baseline="0" noProof="0" dirty="0" smtClean="0">
                <a:ln>
                  <a:noFill/>
                </a:ln>
                <a:solidFill>
                  <a:srgbClr val="431452"/>
                </a:solidFill>
                <a:effectLst/>
                <a:uLnTx/>
                <a:uFillTx/>
                <a:latin typeface="+mn-lt"/>
                <a:ea typeface="+mn-ea"/>
                <a:cs typeface="+mn-cs"/>
              </a:rPr>
              <a:t>, PEET, PBI, MX, HERBIS, </a:t>
            </a:r>
            <a:r>
              <a:rPr kumimoji="0" lang="en-US" sz="3200" b="0" i="0" u="none" strike="noStrike" kern="1200" cap="none" spc="0" normalizeH="0" baseline="0" noProof="0" dirty="0" err="1" smtClean="0">
                <a:ln>
                  <a:noFill/>
                </a:ln>
                <a:solidFill>
                  <a:srgbClr val="431452"/>
                </a:solidFill>
                <a:effectLst/>
                <a:uLnTx/>
                <a:uFillTx/>
                <a:latin typeface="+mn-lt"/>
                <a:ea typeface="+mn-ea"/>
                <a:cs typeface="+mn-cs"/>
              </a:rPr>
              <a:t>CToL</a:t>
            </a:r>
            <a:r>
              <a:rPr kumimoji="0" lang="en-US" sz="3200" b="0" i="0" u="none" strike="noStrike" kern="1200" cap="none" spc="0" normalizeH="0" baseline="0" noProof="0" dirty="0" smtClean="0">
                <a:ln>
                  <a:noFill/>
                </a:ln>
                <a:solidFill>
                  <a:srgbClr val="431452"/>
                </a:solidFill>
                <a:effectLst/>
                <a:uLnTx/>
                <a:uFillTx/>
                <a:latin typeface="+mn-lt"/>
                <a:ea typeface="+mn-ea"/>
                <a:cs typeface="+mn-cs"/>
              </a:rPr>
              <a:t>, PlantCollections Project, SERNEC, FSU, </a:t>
            </a:r>
            <a:r>
              <a:rPr kumimoji="0" lang="en-US" sz="3200" b="0" i="0" u="none" strike="noStrike" kern="1200" cap="none" spc="0" normalizeH="0" baseline="0" noProof="0" dirty="0" err="1" smtClean="0">
                <a:ln>
                  <a:noFill/>
                </a:ln>
                <a:solidFill>
                  <a:srgbClr val="431452"/>
                </a:solidFill>
                <a:effectLst/>
                <a:uLnTx/>
                <a:uFillTx/>
                <a:latin typeface="+mn-lt"/>
                <a:ea typeface="+mn-ea"/>
                <a:cs typeface="+mn-cs"/>
              </a:rPr>
              <a:t>PlatyPBI</a:t>
            </a:r>
            <a:r>
              <a:rPr kumimoji="0" lang="en-US" sz="3200" b="0" i="0" u="none" strike="noStrike" kern="1200" cap="none" spc="0" normalizeH="0" baseline="0" noProof="0" dirty="0" smtClean="0">
                <a:ln>
                  <a:noFill/>
                </a:ln>
                <a:solidFill>
                  <a:srgbClr val="431452"/>
                </a:solidFill>
                <a:effectLst/>
                <a:uLnTx/>
                <a:uFillTx/>
                <a:latin typeface="+mn-lt"/>
                <a:ea typeface="+mn-ea"/>
                <a:cs typeface="+mn-cs"/>
              </a:rPr>
              <a:t>, SAIN, UAM, …</a:t>
            </a:r>
            <a:endParaRPr kumimoji="0" lang="en-US" sz="3200" b="0" i="0" u="none" strike="noStrike" kern="1200" cap="none" spc="0" normalizeH="0" baseline="0" noProof="0" dirty="0">
              <a:ln>
                <a:noFill/>
              </a:ln>
              <a:solidFill>
                <a:srgbClr val="431452"/>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47325" y="523054"/>
            <a:ext cx="9513887" cy="54900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Morphster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Dan Miranker at U. Texas at Austin</a:t>
            </a:r>
          </a:p>
          <a:p>
            <a:pPr lvl="1"/>
            <a:r>
              <a:rPr lang="en-US" dirty="0" smtClean="0"/>
              <a:t>Ferner Cilloniz and other students</a:t>
            </a:r>
          </a:p>
          <a:p>
            <a:pPr lvl="1"/>
            <a:r>
              <a:rPr lang="en-US" dirty="0" smtClean="0"/>
              <a:t>NSF funding</a:t>
            </a:r>
          </a:p>
          <a:p>
            <a:r>
              <a:rPr lang="en-US" dirty="0" smtClean="0"/>
              <a:t>Morphster is an ontology management system</a:t>
            </a:r>
          </a:p>
          <a:p>
            <a:pPr lvl="1"/>
            <a:r>
              <a:rPr lang="en-US" dirty="0" smtClean="0"/>
              <a:t>Desktop application</a:t>
            </a:r>
          </a:p>
          <a:p>
            <a:pPr lvl="1"/>
            <a:r>
              <a:rPr lang="en-US" dirty="0" smtClean="0"/>
              <a:t>Import and transform various ontology representations</a:t>
            </a:r>
          </a:p>
          <a:p>
            <a:pPr lvl="1"/>
            <a:r>
              <a:rPr lang="en-US" dirty="0" smtClean="0"/>
              <a:t>Image annotation </a:t>
            </a:r>
          </a:p>
          <a:p>
            <a:r>
              <a:rPr lang="en-US" dirty="0" smtClean="0"/>
              <a:t>Ontobrowser is a Web site</a:t>
            </a:r>
          </a:p>
          <a:p>
            <a:pPr lvl="1"/>
            <a:r>
              <a:rPr lang="en-US" dirty="0" smtClean="0"/>
              <a:t>Browse ontology terms</a:t>
            </a:r>
          </a:p>
          <a:p>
            <a:pPr lvl="1"/>
            <a:r>
              <a:rPr lang="en-US" dirty="0" smtClean="0"/>
              <a:t>Illustrate ontology terms with images</a:t>
            </a:r>
          </a:p>
        </p:txBody>
      </p:sp>
      <p:pic>
        <p:nvPicPr>
          <p:cNvPr id="1026" name="Picture 2" descr="C:\Users\Deb\Desktop\149527.jpg"/>
          <p:cNvPicPr>
            <a:picLocks noChangeAspect="1" noChangeArrowheads="1"/>
          </p:cNvPicPr>
          <p:nvPr/>
        </p:nvPicPr>
        <p:blipFill>
          <a:blip r:embed="rId2" cstate="print"/>
          <a:srcRect/>
          <a:stretch>
            <a:fillRect/>
          </a:stretch>
        </p:blipFill>
        <p:spPr bwMode="auto">
          <a:xfrm>
            <a:off x="7902105" y="76200"/>
            <a:ext cx="1622895" cy="2438399"/>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of Ontology</a:t>
            </a:r>
            <a:endParaRPr lang="en-US" dirty="0"/>
          </a:p>
        </p:txBody>
      </p:sp>
      <p:sp>
        <p:nvSpPr>
          <p:cNvPr id="3" name="Content Placeholder 2"/>
          <p:cNvSpPr>
            <a:spLocks noGrp="1"/>
          </p:cNvSpPr>
          <p:nvPr>
            <p:ph idx="1"/>
          </p:nvPr>
        </p:nvSpPr>
        <p:spPr>
          <a:xfrm>
            <a:off x="141870" y="919056"/>
            <a:ext cx="8640762" cy="5481744"/>
          </a:xfrm>
        </p:spPr>
        <p:txBody>
          <a:bodyPr>
            <a:normAutofit/>
          </a:bodyPr>
          <a:lstStyle/>
          <a:p>
            <a:r>
              <a:rPr lang="en-US" dirty="0" smtClean="0"/>
              <a:t>Associate feature that can be seen in an image with ontology terms that describe the image</a:t>
            </a:r>
          </a:p>
          <a:p>
            <a:pPr lvl="1"/>
            <a:r>
              <a:rPr lang="en-US" dirty="0" smtClean="0"/>
              <a:t>Area of interest in the image</a:t>
            </a:r>
          </a:p>
          <a:p>
            <a:pPr lvl="1"/>
            <a:r>
              <a:rPr lang="en-US" dirty="0" smtClean="0"/>
              <a:t>Terms that describe anatomy, shape, etc.</a:t>
            </a:r>
          </a:p>
          <a:p>
            <a:r>
              <a:rPr lang="en-US" dirty="0" smtClean="0"/>
              <a:t>Replace</a:t>
            </a:r>
          </a:p>
          <a:p>
            <a:pPr lvl="1"/>
            <a:r>
              <a:rPr lang="en-US" dirty="0" smtClean="0"/>
              <a:t>The (un) controlled vocabulary of Morphbank  </a:t>
            </a:r>
          </a:p>
          <a:p>
            <a:pPr lvl="1"/>
            <a:r>
              <a:rPr lang="en-US" dirty="0" smtClean="0"/>
              <a:t>With the controlled vocabulary of Morphster</a:t>
            </a:r>
          </a:p>
          <a:p>
            <a:r>
              <a:rPr lang="en-US" dirty="0" smtClean="0"/>
              <a:t>Resulting system is</a:t>
            </a:r>
          </a:p>
          <a:p>
            <a:pPr lvl="1"/>
            <a:r>
              <a:rPr lang="en-US" dirty="0" smtClean="0"/>
              <a:t>Better for users because it is illustrated</a:t>
            </a:r>
          </a:p>
          <a:p>
            <a:pPr lvl="1"/>
            <a:r>
              <a:rPr lang="en-US" dirty="0" smtClean="0"/>
              <a:t>Better for harvesters because it is precise</a:t>
            </a:r>
          </a:p>
          <a:p>
            <a:endParaRPr lang="en-US" dirty="0"/>
          </a:p>
        </p:txBody>
      </p:sp>
      <p:pic>
        <p:nvPicPr>
          <p:cNvPr id="2050" name="Picture 2" descr="C:\Users\Deb\Desktop\102996.jpg"/>
          <p:cNvPicPr>
            <a:picLocks noChangeAspect="1" noChangeArrowheads="1"/>
          </p:cNvPicPr>
          <p:nvPr/>
        </p:nvPicPr>
        <p:blipFill>
          <a:blip r:embed="rId2" cstate="print"/>
          <a:srcRect/>
          <a:stretch>
            <a:fillRect/>
          </a:stretch>
        </p:blipFill>
        <p:spPr bwMode="auto">
          <a:xfrm>
            <a:off x="8229600" y="152400"/>
            <a:ext cx="1219200" cy="9144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Ontobrowser with Morphbank</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04800" y="1014412"/>
            <a:ext cx="8274050" cy="4776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Ontobrowser with Morphbank</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noChangeArrowheads="1"/>
          </p:cNvPicPr>
          <p:nvPr/>
        </p:nvPicPr>
        <p:blipFill>
          <a:blip r:embed="rId2" cstate="print"/>
          <a:srcRect/>
          <a:stretch>
            <a:fillRect/>
          </a:stretch>
        </p:blipFill>
        <p:spPr bwMode="auto">
          <a:xfrm>
            <a:off x="76200" y="683373"/>
            <a:ext cx="8991600" cy="55650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Ontobrowser</a:t>
            </a:r>
            <a:endParaRPr lang="en-US" dirty="0"/>
          </a:p>
        </p:txBody>
      </p:sp>
      <p:sp>
        <p:nvSpPr>
          <p:cNvPr id="4" name="Content Placeholder 2"/>
          <p:cNvSpPr txBox="1">
            <a:spLocks/>
          </p:cNvSpPr>
          <p:nvPr/>
        </p:nvSpPr>
        <p:spPr bwMode="auto">
          <a:xfrm>
            <a:off x="0" y="1189037"/>
            <a:ext cx="8382000" cy="4373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800" b="0" i="0" u="sng" strike="noStrike" kern="1200" cap="none" spc="0" normalizeH="0" baseline="0" noProof="0" dirty="0" smtClean="0">
                <a:ln>
                  <a:noFill/>
                </a:ln>
                <a:solidFill>
                  <a:srgbClr val="431452"/>
                </a:solidFill>
                <a:effectLst/>
                <a:uLnTx/>
                <a:uFillTx/>
                <a:latin typeface="+mn-lt"/>
                <a:ea typeface="+mn-ea"/>
                <a:cs typeface="+mn-cs"/>
                <a:hlinkClick r:id="rId2"/>
              </a:rPr>
              <a:t>http://www.morphster.org:8080/OntobrowserV3/</a:t>
            </a:r>
            <a:endParaRPr kumimoji="0" lang="en-US" sz="2800" b="0" i="0" u="sng" strike="noStrike" kern="1200" cap="none" spc="0" normalizeH="0" baseline="0" noProof="0" dirty="0" smtClean="0">
              <a:ln>
                <a:noFill/>
              </a:ln>
              <a:solidFill>
                <a:srgbClr val="431452"/>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smtClean="0">
                <a:ln>
                  <a:noFill/>
                </a:ln>
                <a:solidFill>
                  <a:srgbClr val="431452"/>
                </a:solidFill>
                <a:effectLst/>
                <a:uLnTx/>
                <a:uFillTx/>
                <a:latin typeface="+mn-lt"/>
                <a:ea typeface="+mn-ea"/>
                <a:cs typeface="+mn-cs"/>
              </a:rPr>
              <a:t> An example search: </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dirty="0" smtClean="0">
                <a:ln>
                  <a:noFill/>
                </a:ln>
                <a:solidFill>
                  <a:srgbClr val="431452"/>
                </a:solidFill>
                <a:effectLst/>
                <a:uLnTx/>
                <a:uFillTx/>
                <a:latin typeface="+mn-lt"/>
                <a:ea typeface="+mn-ea"/>
                <a:cs typeface="+mn-cs"/>
              </a:rPr>
              <a:t>Select ontology Herrerasaurus</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rgbClr val="431452"/>
                </a:solidFill>
                <a:effectLst/>
                <a:uLnTx/>
                <a:uFillTx/>
                <a:latin typeface="+mn-lt"/>
                <a:ea typeface="+mn-ea"/>
                <a:cs typeface="+mn-cs"/>
              </a:rPr>
              <a:t>Click the "Show Advance" button and select</a:t>
            </a:r>
          </a:p>
          <a:p>
            <a:pPr marL="742950" marR="0" lvl="1" indent="-285750" algn="l" defTabSz="914400" rtl="0" eaLnBrk="0" fontAlgn="base" latinLnBrk="0" hangingPunct="0">
              <a:lnSpc>
                <a:spcPct val="100000"/>
              </a:lnSpc>
              <a:spcBef>
                <a:spcPct val="20000"/>
              </a:spcBef>
              <a:spcAft>
                <a:spcPct val="0"/>
              </a:spcAft>
              <a:buClrTx/>
              <a:buSzTx/>
              <a:tabLst/>
              <a:defRPr/>
            </a:pPr>
            <a:r>
              <a:rPr lang="en-US" sz="2400" dirty="0" smtClean="0">
                <a:solidFill>
                  <a:srgbClr val="431452"/>
                </a:solidFill>
                <a:latin typeface="+mn-lt"/>
                <a:cs typeface="+mn-cs"/>
              </a:rPr>
              <a:t>	</a:t>
            </a:r>
            <a:r>
              <a:rPr kumimoji="0" lang="en-US" sz="2400" b="0" i="0" u="none" strike="noStrike" kern="1200" cap="none" spc="0" normalizeH="0" baseline="0" noProof="0" dirty="0" smtClean="0">
                <a:ln>
                  <a:noFill/>
                </a:ln>
                <a:solidFill>
                  <a:srgbClr val="431452"/>
                </a:solidFill>
                <a:effectLst/>
                <a:uLnTx/>
                <a:uFillTx/>
                <a:latin typeface="+mn-lt"/>
                <a:ea typeface="+mn-ea"/>
                <a:cs typeface="+mn-cs"/>
              </a:rPr>
              <a:t> "Enable-&gt; Morphbank". </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800" b="0" i="0" u="none" strike="noStrike" kern="1200" cap="none" spc="0" normalizeH="0" baseline="0" noProof="0" dirty="0" smtClean="0">
                <a:ln>
                  <a:noFill/>
                </a:ln>
                <a:solidFill>
                  <a:srgbClr val="431452"/>
                </a:solidFill>
                <a:effectLst/>
                <a:uLnTx/>
                <a:uFillTx/>
                <a:latin typeface="+mn-lt"/>
                <a:ea typeface="+mn-ea"/>
                <a:cs typeface="+mn-cs"/>
              </a:rPr>
              <a:t>Go to the "Term Keyword Search“ </a:t>
            </a:r>
          </a:p>
          <a:p>
            <a:pPr marL="742950" marR="0" lvl="1" indent="-285750" algn="l" defTabSz="914400" rtl="0" eaLnBrk="0" fontAlgn="base" latinLnBrk="0" hangingPunct="0">
              <a:lnSpc>
                <a:spcPct val="100000"/>
              </a:lnSpc>
              <a:spcBef>
                <a:spcPct val="20000"/>
              </a:spcBef>
              <a:spcAft>
                <a:spcPct val="0"/>
              </a:spcAft>
              <a:buClrTx/>
              <a:buSzTx/>
              <a:tabLst/>
              <a:defRPr/>
            </a:pPr>
            <a:r>
              <a:rPr lang="en-US" sz="2800" dirty="0" smtClean="0">
                <a:solidFill>
                  <a:srgbClr val="431452"/>
                </a:solidFill>
                <a:latin typeface="+mn-lt"/>
                <a:cs typeface="+mn-cs"/>
              </a:rPr>
              <a:t>    </a:t>
            </a:r>
            <a:r>
              <a:rPr kumimoji="0" lang="en-US" sz="2800" b="0" i="0" u="none" strike="noStrike" kern="1200" cap="none" spc="0" normalizeH="0" baseline="0" noProof="0" dirty="0" smtClean="0">
                <a:ln>
                  <a:noFill/>
                </a:ln>
                <a:solidFill>
                  <a:srgbClr val="431452"/>
                </a:solidFill>
                <a:effectLst/>
                <a:uLnTx/>
                <a:uFillTx/>
                <a:latin typeface="+mn-lt"/>
                <a:ea typeface="+mn-ea"/>
                <a:cs typeface="+mn-cs"/>
              </a:rPr>
              <a:t>on the right and search for maxilla.</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smtClean="0">
              <a:ln>
                <a:noFill/>
              </a:ln>
              <a:solidFill>
                <a:srgbClr val="431452"/>
              </a:solidFill>
              <a:effectLst/>
              <a:uLnTx/>
              <a:uFillTx/>
              <a:latin typeface="+mn-lt"/>
              <a:ea typeface="+mn-ea"/>
              <a:cs typeface="+mn-cs"/>
            </a:endParaRPr>
          </a:p>
        </p:txBody>
      </p:sp>
      <p:pic>
        <p:nvPicPr>
          <p:cNvPr id="5" name="Picture 7"/>
          <p:cNvPicPr>
            <a:picLocks noChangeAspect="1" noChangeArrowheads="1"/>
          </p:cNvPicPr>
          <p:nvPr/>
        </p:nvPicPr>
        <p:blipFill>
          <a:blip r:embed="rId3" cstate="print"/>
          <a:srcRect/>
          <a:stretch>
            <a:fillRect/>
          </a:stretch>
        </p:blipFill>
        <p:spPr bwMode="auto">
          <a:xfrm>
            <a:off x="6324600" y="1676400"/>
            <a:ext cx="2847975" cy="4552950"/>
          </a:xfrm>
          <a:prstGeom prst="rect">
            <a:avLst/>
          </a:prstGeom>
          <a:noFill/>
          <a:ln w="9525">
            <a:noFill/>
            <a:miter lim="800000"/>
            <a:headEnd/>
            <a:tailEnd/>
          </a:ln>
        </p:spPr>
      </p:pic>
      <p:pic>
        <p:nvPicPr>
          <p:cNvPr id="3075" name="Picture 3" descr="C:\Users\Deb\Desktop\67841.jpg"/>
          <p:cNvPicPr>
            <a:picLocks noChangeAspect="1" noChangeArrowheads="1"/>
          </p:cNvPicPr>
          <p:nvPr/>
        </p:nvPicPr>
        <p:blipFill>
          <a:blip r:embed="rId4" cstate="print"/>
          <a:srcRect/>
          <a:stretch>
            <a:fillRect/>
          </a:stretch>
        </p:blipFill>
        <p:spPr bwMode="auto">
          <a:xfrm>
            <a:off x="7772400" y="63138"/>
            <a:ext cx="1752600" cy="118872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 y="29545"/>
            <a:ext cx="8287138" cy="639763"/>
          </a:xfrm>
        </p:spPr>
        <p:txBody>
          <a:bodyPr/>
          <a:lstStyle/>
          <a:p>
            <a:r>
              <a:rPr lang="en-US" dirty="0" smtClean="0"/>
              <a:t>Thanks from  the Morphbank Team</a:t>
            </a:r>
            <a:endParaRPr lang="en-US" dirty="0"/>
          </a:p>
        </p:txBody>
      </p:sp>
      <p:sp>
        <p:nvSpPr>
          <p:cNvPr id="3" name="Content Placeholder 2"/>
          <p:cNvSpPr>
            <a:spLocks noGrp="1"/>
          </p:cNvSpPr>
          <p:nvPr>
            <p:ph idx="1"/>
          </p:nvPr>
        </p:nvSpPr>
        <p:spPr>
          <a:xfrm>
            <a:off x="6400800" y="914400"/>
            <a:ext cx="3200400" cy="5715000"/>
          </a:xfrm>
        </p:spPr>
        <p:txBody>
          <a:bodyPr>
            <a:normAutofit fontScale="62500" lnSpcReduction="20000"/>
          </a:bodyPr>
          <a:lstStyle/>
          <a:p>
            <a:r>
              <a:rPr lang="en-US" dirty="0" smtClean="0"/>
              <a:t>Steven Winner</a:t>
            </a:r>
          </a:p>
          <a:p>
            <a:r>
              <a:rPr lang="en-US" dirty="0" err="1" smtClean="0"/>
              <a:t>Katja</a:t>
            </a:r>
            <a:r>
              <a:rPr lang="en-US" dirty="0" smtClean="0"/>
              <a:t> </a:t>
            </a:r>
            <a:r>
              <a:rPr lang="en-US" dirty="0" err="1" smtClean="0"/>
              <a:t>Seltmann</a:t>
            </a:r>
            <a:endParaRPr lang="en-US" dirty="0" smtClean="0"/>
          </a:p>
          <a:p>
            <a:r>
              <a:rPr lang="en-US" dirty="0" smtClean="0"/>
              <a:t>Fred </a:t>
            </a:r>
            <a:r>
              <a:rPr lang="en-US" dirty="0" err="1" smtClean="0"/>
              <a:t>Ronquist</a:t>
            </a:r>
            <a:endParaRPr lang="en-US" dirty="0" smtClean="0"/>
          </a:p>
          <a:p>
            <a:r>
              <a:rPr lang="en-US" dirty="0" smtClean="0"/>
              <a:t>Greg </a:t>
            </a:r>
            <a:r>
              <a:rPr lang="en-US" dirty="0" err="1" smtClean="0"/>
              <a:t>Riccardi</a:t>
            </a:r>
            <a:endParaRPr lang="en-US" dirty="0" smtClean="0"/>
          </a:p>
          <a:p>
            <a:r>
              <a:rPr lang="en-US" dirty="0" smtClean="0"/>
              <a:t>Albert </a:t>
            </a:r>
            <a:r>
              <a:rPr lang="en-US" dirty="0" err="1" smtClean="0"/>
              <a:t>Prieto</a:t>
            </a:r>
            <a:r>
              <a:rPr lang="en-US" dirty="0" smtClean="0"/>
              <a:t>-Marquez</a:t>
            </a:r>
          </a:p>
          <a:p>
            <a:r>
              <a:rPr lang="en-US" dirty="0" smtClean="0"/>
              <a:t>Debbie Paul</a:t>
            </a:r>
          </a:p>
          <a:p>
            <a:r>
              <a:rPr lang="en-US" dirty="0" smtClean="0"/>
              <a:t>Austin Mast</a:t>
            </a:r>
          </a:p>
          <a:p>
            <a:r>
              <a:rPr lang="en-US" dirty="0" smtClean="0"/>
              <a:t>Corinne Jorgensen</a:t>
            </a:r>
          </a:p>
          <a:p>
            <a:r>
              <a:rPr lang="en-US" dirty="0" smtClean="0"/>
              <a:t>Michael Jennings</a:t>
            </a:r>
          </a:p>
          <a:p>
            <a:r>
              <a:rPr lang="en-US" dirty="0" err="1" smtClean="0"/>
              <a:t>Neelima</a:t>
            </a:r>
            <a:r>
              <a:rPr lang="en-US" dirty="0" smtClean="0"/>
              <a:t> </a:t>
            </a:r>
            <a:r>
              <a:rPr lang="en-US" dirty="0" err="1" smtClean="0"/>
              <a:t>Jammigumpula</a:t>
            </a:r>
            <a:endParaRPr lang="en-US" dirty="0" smtClean="0"/>
          </a:p>
          <a:p>
            <a:r>
              <a:rPr lang="en-US" dirty="0" smtClean="0"/>
              <a:t>Karolina </a:t>
            </a:r>
            <a:r>
              <a:rPr lang="en-US" dirty="0" err="1" smtClean="0"/>
              <a:t>Jakimoska</a:t>
            </a:r>
            <a:endParaRPr lang="en-US" dirty="0" smtClean="0"/>
          </a:p>
          <a:p>
            <a:r>
              <a:rPr lang="en-US" dirty="0" smtClean="0"/>
              <a:t>David </a:t>
            </a:r>
            <a:r>
              <a:rPr lang="en-US" dirty="0" err="1" smtClean="0"/>
              <a:t>Gaitros</a:t>
            </a:r>
            <a:endParaRPr lang="en-US" dirty="0" smtClean="0"/>
          </a:p>
          <a:p>
            <a:r>
              <a:rPr lang="en-US" dirty="0" smtClean="0"/>
              <a:t>Cynthia </a:t>
            </a:r>
            <a:r>
              <a:rPr lang="en-US" dirty="0" err="1" smtClean="0"/>
              <a:t>Gaitros</a:t>
            </a:r>
            <a:endParaRPr lang="en-US" dirty="0" smtClean="0"/>
          </a:p>
          <a:p>
            <a:r>
              <a:rPr lang="en-US" dirty="0" smtClean="0"/>
              <a:t>Greg Erickson</a:t>
            </a:r>
          </a:p>
          <a:p>
            <a:r>
              <a:rPr lang="en-US" dirty="0" smtClean="0"/>
              <a:t>Andrew Deans</a:t>
            </a:r>
          </a:p>
          <a:p>
            <a:r>
              <a:rPr lang="en-US" dirty="0" smtClean="0"/>
              <a:t>Christopher </a:t>
            </a:r>
            <a:r>
              <a:rPr lang="en-US" dirty="0" err="1" smtClean="0"/>
              <a:t>Cprek</a:t>
            </a:r>
            <a:endParaRPr lang="en-US" dirty="0" smtClean="0"/>
          </a:p>
          <a:p>
            <a:r>
              <a:rPr lang="en-US" dirty="0" err="1" smtClean="0"/>
              <a:t>Wilfredo</a:t>
            </a:r>
            <a:r>
              <a:rPr lang="en-US" dirty="0" smtClean="0"/>
              <a:t> Blanco</a:t>
            </a:r>
          </a:p>
          <a:p>
            <a:endParaRPr lang="en-US" dirty="0"/>
          </a:p>
        </p:txBody>
      </p:sp>
      <p:pic>
        <p:nvPicPr>
          <p:cNvPr id="4" name="Picture 7" descr="MorphbankTeamCollection"/>
          <p:cNvPicPr>
            <a:picLocks noChangeAspect="1" noChangeArrowheads="1"/>
          </p:cNvPicPr>
          <p:nvPr/>
        </p:nvPicPr>
        <p:blipFill>
          <a:blip r:embed="rId2" cstate="print"/>
          <a:srcRect t="10188" b="11382"/>
          <a:stretch>
            <a:fillRect/>
          </a:stretch>
        </p:blipFill>
        <p:spPr bwMode="auto">
          <a:xfrm>
            <a:off x="266700" y="747486"/>
            <a:ext cx="6057900" cy="5438775"/>
          </a:xfrm>
          <a:prstGeom prst="rect">
            <a:avLst/>
          </a:prstGeom>
          <a:noFill/>
          <a:ln w="50800">
            <a:solidFill>
              <a:srgbClr val="000080"/>
            </a:solid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9863" y="3886200"/>
            <a:ext cx="6721475" cy="1752600"/>
          </a:xfrm>
        </p:spPr>
        <p:txBody>
          <a:bodyPr rtlCol="0">
            <a:normAutofit/>
          </a:bodyPr>
          <a:lstStyle/>
          <a:p>
            <a:pPr eaLnBrk="1" fontAlgn="auto" hangingPunct="1">
              <a:spcAft>
                <a:spcPts val="0"/>
              </a:spcAft>
              <a:buFont typeface="Arial" pitchFamily="34" charset="0"/>
              <a:buNone/>
              <a:defRPr/>
            </a:pPr>
            <a:endParaRPr lang="en-US" dirty="0" smtClean="0"/>
          </a:p>
        </p:txBody>
      </p:sp>
      <p:pic>
        <p:nvPicPr>
          <p:cNvPr id="13316" name="Picture 4"/>
          <p:cNvPicPr>
            <a:picLocks noChangeAspect="1" noChangeArrowheads="1"/>
          </p:cNvPicPr>
          <p:nvPr/>
        </p:nvPicPr>
        <p:blipFill>
          <a:blip r:embed="rId2" cstate="print"/>
          <a:srcRect/>
          <a:stretch>
            <a:fillRect/>
          </a:stretch>
        </p:blipFill>
        <p:spPr bwMode="auto">
          <a:xfrm>
            <a:off x="162131" y="243468"/>
            <a:ext cx="9180733" cy="6019800"/>
          </a:xfrm>
          <a:prstGeom prst="rect">
            <a:avLst/>
          </a:prstGeom>
          <a:noFill/>
          <a:ln w="9525">
            <a:noFill/>
            <a:miter lim="800000"/>
            <a:headEnd/>
            <a:tailEnd/>
          </a:ln>
        </p:spPr>
      </p:pic>
      <p:sp>
        <p:nvSpPr>
          <p:cNvPr id="13314" name="Title 1"/>
          <p:cNvSpPr>
            <a:spLocks noGrp="1"/>
          </p:cNvSpPr>
          <p:nvPr>
            <p:ph type="ctrTitle"/>
          </p:nvPr>
        </p:nvSpPr>
        <p:spPr>
          <a:xfrm>
            <a:off x="720725" y="1524000"/>
            <a:ext cx="8159750" cy="28956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a:softEdge rad="127000"/>
          </a:effectLst>
        </p:spPr>
        <p:txBody>
          <a:bodyPr/>
          <a:lstStyle/>
          <a:p>
            <a:pPr algn="ctr" eaLnBrk="1" hangingPunct="1"/>
            <a:r>
              <a:rPr lang="en-US" b="1" dirty="0" smtClean="0"/>
              <a:t>Morphbank Uploads:</a:t>
            </a:r>
            <a:r>
              <a:rPr lang="en-US" dirty="0" smtClean="0"/>
              <a:t/>
            </a:r>
            <a:br>
              <a:rPr lang="en-US" dirty="0" smtClean="0"/>
            </a:br>
            <a:r>
              <a:rPr lang="en-US" dirty="0" smtClean="0"/>
              <a:t>focus on the Excel option</a:t>
            </a:r>
            <a:br>
              <a:rPr lang="en-US" dirty="0" smtClean="0"/>
            </a:br>
            <a:r>
              <a:rPr lang="en-US" sz="1600" dirty="0" smtClean="0"/>
              <a:t/>
            </a:r>
            <a:br>
              <a:rPr lang="en-US" sz="1600" dirty="0" smtClean="0"/>
            </a:br>
            <a:r>
              <a:rPr lang="en-US" sz="1800" dirty="0" smtClean="0"/>
              <a:t>Biodiversity Informatics Course, 18 September 2009</a:t>
            </a:r>
            <a:br>
              <a:rPr lang="en-US" sz="1800" dirty="0" smtClean="0"/>
            </a:br>
            <a:r>
              <a:rPr lang="en-US" sz="1800" dirty="0" smtClean="0"/>
              <a:t>Swedish Museum of Natural History (NRM), Stockholm</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9050" y="30163"/>
            <a:ext cx="7361238" cy="639762"/>
          </a:xfrm>
        </p:spPr>
        <p:txBody>
          <a:bodyPr/>
          <a:lstStyle/>
          <a:p>
            <a:pPr eaLnBrk="1" hangingPunct="1"/>
            <a:r>
              <a:rPr lang="en-US" dirty="0" smtClean="0"/>
              <a:t>Morphbank Upload via Web</a:t>
            </a:r>
          </a:p>
        </p:txBody>
      </p:sp>
      <p:sp>
        <p:nvSpPr>
          <p:cNvPr id="20483" name="Content Placeholder 2"/>
          <p:cNvSpPr>
            <a:spLocks noGrp="1"/>
          </p:cNvSpPr>
          <p:nvPr>
            <p:ph idx="1"/>
          </p:nvPr>
        </p:nvSpPr>
        <p:spPr>
          <a:xfrm>
            <a:off x="141288" y="1238250"/>
            <a:ext cx="8640762" cy="4525963"/>
          </a:xfrm>
        </p:spPr>
        <p:txBody>
          <a:bodyPr/>
          <a:lstStyle/>
          <a:p>
            <a:pPr eaLnBrk="1" hangingPunct="1"/>
            <a:r>
              <a:rPr lang="en-US" dirty="0" smtClean="0"/>
              <a:t>Images for 2 or more different specimens</a:t>
            </a:r>
          </a:p>
          <a:p>
            <a:pPr eaLnBrk="1" hangingPunct="1"/>
            <a:r>
              <a:rPr lang="en-US" dirty="0" smtClean="0"/>
              <a:t>Learn Morphbank (Darwin Core) fields</a:t>
            </a:r>
          </a:p>
          <a:p>
            <a:pPr eaLnBrk="1" hangingPunct="1"/>
            <a:r>
              <a:rPr lang="en-US" dirty="0" smtClean="0"/>
              <a:t>Experience Morphbank features</a:t>
            </a:r>
          </a:p>
          <a:p>
            <a:pPr lvl="1" eaLnBrk="1" hangingPunct="1"/>
            <a:r>
              <a:rPr lang="en-US" dirty="0" smtClean="0"/>
              <a:t>Collections, annotations, edit, link, character states</a:t>
            </a:r>
          </a:p>
          <a:p>
            <a:pPr eaLnBrk="1" hangingPunct="1"/>
            <a:r>
              <a:rPr lang="en-US" dirty="0" smtClean="0"/>
              <a:t>Taxonomic Names</a:t>
            </a:r>
          </a:p>
          <a:p>
            <a:pPr eaLnBrk="1" hangingPunct="1"/>
            <a:r>
              <a:rPr lang="en-US" dirty="0" smtClean="0"/>
              <a:t>Image preparation issues</a:t>
            </a:r>
          </a:p>
          <a:p>
            <a:pPr lvl="1" eaLnBrk="1" hangingPunct="1"/>
            <a:r>
              <a:rPr lang="en-US" dirty="0" smtClean="0"/>
              <a:t>Image file names, file types, views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5"/>
          <p:cNvPicPr>
            <a:picLocks noChangeAspect="1" noChangeArrowheads="1"/>
          </p:cNvPicPr>
          <p:nvPr/>
        </p:nvPicPr>
        <p:blipFill>
          <a:blip r:embed="rId3" cstate="print"/>
          <a:srcRect/>
          <a:stretch>
            <a:fillRect/>
          </a:stretch>
        </p:blipFill>
        <p:spPr bwMode="auto">
          <a:xfrm>
            <a:off x="204788" y="1090613"/>
            <a:ext cx="8024812" cy="5113337"/>
          </a:xfrm>
          <a:prstGeom prst="rect">
            <a:avLst/>
          </a:prstGeom>
          <a:noFill/>
          <a:ln w="9525">
            <a:noFill/>
            <a:miter lim="800000"/>
            <a:headEnd/>
            <a:tailEnd/>
          </a:ln>
        </p:spPr>
      </p:pic>
      <p:sp>
        <p:nvSpPr>
          <p:cNvPr id="21507" name="Title 1"/>
          <p:cNvSpPr>
            <a:spLocks noGrp="1"/>
          </p:cNvSpPr>
          <p:nvPr>
            <p:ph type="title"/>
          </p:nvPr>
        </p:nvSpPr>
        <p:spPr>
          <a:xfrm>
            <a:off x="19050" y="30163"/>
            <a:ext cx="7361238" cy="639762"/>
          </a:xfrm>
        </p:spPr>
        <p:txBody>
          <a:bodyPr/>
          <a:lstStyle/>
          <a:p>
            <a:r>
              <a:rPr lang="en-US" dirty="0" smtClean="0"/>
              <a:t>Morphbank Upload via Web</a:t>
            </a:r>
          </a:p>
        </p:txBody>
      </p:sp>
      <p:sp>
        <p:nvSpPr>
          <p:cNvPr id="21508" name="Content Placeholder 2"/>
          <p:cNvSpPr>
            <a:spLocks noGrp="1"/>
          </p:cNvSpPr>
          <p:nvPr>
            <p:ph idx="1"/>
          </p:nvPr>
        </p:nvSpPr>
        <p:spPr>
          <a:xfrm>
            <a:off x="76200" y="600075"/>
            <a:ext cx="8640763" cy="528638"/>
          </a:xfrm>
        </p:spPr>
        <p:txBody>
          <a:bodyPr/>
          <a:lstStyle/>
          <a:p>
            <a:r>
              <a:rPr lang="en-US" smtClean="0"/>
              <a:t>Tools &gt; Login &gt; Request user account</a:t>
            </a:r>
          </a:p>
          <a:p>
            <a:endParaRPr lang="en-US" smtClean="0"/>
          </a:p>
        </p:txBody>
      </p:sp>
      <p:pic>
        <p:nvPicPr>
          <p:cNvPr id="6" name="Picture 6"/>
          <p:cNvPicPr>
            <a:picLocks noChangeAspect="1" noChangeArrowheads="1"/>
          </p:cNvPicPr>
          <p:nvPr/>
        </p:nvPicPr>
        <p:blipFill>
          <a:blip r:embed="rId4" cstate="print"/>
          <a:srcRect/>
          <a:stretch>
            <a:fillRect/>
          </a:stretch>
        </p:blipFill>
        <p:spPr bwMode="auto">
          <a:xfrm>
            <a:off x="914400" y="2286000"/>
            <a:ext cx="6019800" cy="2628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Morphbank Overview</a:t>
            </a:r>
            <a:endParaRPr lang="en-US" dirty="0"/>
          </a:p>
        </p:txBody>
      </p:sp>
      <p:sp>
        <p:nvSpPr>
          <p:cNvPr id="3" name="Content Placeholder 2"/>
          <p:cNvSpPr>
            <a:spLocks noGrp="1"/>
          </p:cNvSpPr>
          <p:nvPr>
            <p:ph idx="1"/>
          </p:nvPr>
        </p:nvSpPr>
        <p:spPr>
          <a:xfrm>
            <a:off x="122238" y="1147656"/>
            <a:ext cx="8412162" cy="5481744"/>
          </a:xfrm>
        </p:spPr>
        <p:txBody>
          <a:bodyPr>
            <a:normAutofit fontScale="62500" lnSpcReduction="20000"/>
          </a:bodyPr>
          <a:lstStyle/>
          <a:p>
            <a:r>
              <a:rPr lang="en-US" dirty="0" smtClean="0"/>
              <a:t>Morphbank is first of all, an open web repository of biological images serving the research community.  Any research biologist may contribute to and use Morphbank tools. Once images and associated data are in Morphbank,…</a:t>
            </a:r>
          </a:p>
          <a:p>
            <a:r>
              <a:rPr lang="en-US" dirty="0" smtClean="0"/>
              <a:t>A variety of tools give any Morphbank Contributor the opportunity to add value to the existing data and images via links, annotations, collections, web services, …made possible by identifiers for each Morphbank Object.</a:t>
            </a:r>
          </a:p>
          <a:p>
            <a:r>
              <a:rPr lang="en-US" dirty="0" smtClean="0"/>
              <a:t>First developed in 1998 by a Swedish-American-Spanish group of entomologists as an ftp site. Now centered at the Department of Scientific Computing (SC) and the College of Communication &amp; Information at Florida State University</a:t>
            </a:r>
          </a:p>
          <a:p>
            <a:r>
              <a:rPr lang="en-US" dirty="0" smtClean="0"/>
              <a:t>Repository of images of organisms</a:t>
            </a:r>
          </a:p>
          <a:p>
            <a:pPr lvl="1"/>
            <a:r>
              <a:rPr lang="en-US" dirty="0" smtClean="0"/>
              <a:t>227,000 images so far</a:t>
            </a:r>
          </a:p>
          <a:p>
            <a:pPr lvl="1"/>
            <a:r>
              <a:rPr lang="en-US" dirty="0" smtClean="0"/>
              <a:t>Each image has a context: </a:t>
            </a:r>
          </a:p>
          <a:p>
            <a:pPr lvl="2"/>
            <a:r>
              <a:rPr lang="en-US" dirty="0" smtClean="0"/>
              <a:t>Specimen, taxon, locality, specimen part, view angle, etc.</a:t>
            </a:r>
          </a:p>
          <a:p>
            <a:r>
              <a:rPr lang="en-US" dirty="0" smtClean="0"/>
              <a:t>Repository of information related to the images</a:t>
            </a:r>
          </a:p>
          <a:p>
            <a:pPr lvl="1"/>
            <a:r>
              <a:rPr lang="en-US" dirty="0" smtClean="0"/>
              <a:t>Specimens, localities, users, groups, taxa, annotations, collections</a:t>
            </a:r>
          </a:p>
          <a:p>
            <a:pPr lvl="1"/>
            <a:r>
              <a:rPr lang="en-US" dirty="0" smtClean="0"/>
              <a:t>Contributor, submitter, group, date, permissions</a:t>
            </a:r>
          </a:p>
          <a:p>
            <a:pPr lvl="1"/>
            <a:r>
              <a:rPr lang="en-US" dirty="0" smtClean="0"/>
              <a:t>Unique identity for each object</a:t>
            </a:r>
          </a:p>
        </p:txBody>
      </p:sp>
      <p:pic>
        <p:nvPicPr>
          <p:cNvPr id="1029" name="Picture 5"/>
          <p:cNvPicPr>
            <a:picLocks noChangeAspect="1" noChangeArrowheads="1"/>
          </p:cNvPicPr>
          <p:nvPr/>
        </p:nvPicPr>
        <p:blipFill>
          <a:blip r:embed="rId2" cstate="print"/>
          <a:srcRect/>
          <a:stretch>
            <a:fillRect/>
          </a:stretch>
        </p:blipFill>
        <p:spPr bwMode="auto">
          <a:xfrm>
            <a:off x="7861534" y="195350"/>
            <a:ext cx="1511066" cy="113330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838200" y="685800"/>
            <a:ext cx="7239000" cy="5429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5"/>
          <p:cNvPicPr>
            <a:picLocks noChangeAspect="1" noChangeArrowheads="1"/>
          </p:cNvPicPr>
          <p:nvPr/>
        </p:nvPicPr>
        <p:blipFill>
          <a:blip r:embed="rId2" cstate="print"/>
          <a:srcRect/>
          <a:stretch>
            <a:fillRect/>
          </a:stretch>
        </p:blipFill>
        <p:spPr bwMode="auto">
          <a:xfrm>
            <a:off x="1371600" y="1066800"/>
            <a:ext cx="6950075" cy="5151438"/>
          </a:xfrm>
          <a:prstGeom prst="rect">
            <a:avLst/>
          </a:prstGeom>
          <a:noFill/>
          <a:ln w="9525">
            <a:noFill/>
            <a:miter lim="800000"/>
            <a:headEnd/>
            <a:tailEnd/>
          </a:ln>
        </p:spPr>
      </p:pic>
      <p:sp>
        <p:nvSpPr>
          <p:cNvPr id="22531" name="Title 1"/>
          <p:cNvSpPr>
            <a:spLocks noGrp="1"/>
          </p:cNvSpPr>
          <p:nvPr>
            <p:ph type="title"/>
          </p:nvPr>
        </p:nvSpPr>
        <p:spPr>
          <a:xfrm>
            <a:off x="19050" y="30163"/>
            <a:ext cx="7361238" cy="639762"/>
          </a:xfrm>
        </p:spPr>
        <p:txBody>
          <a:bodyPr/>
          <a:lstStyle/>
          <a:p>
            <a:r>
              <a:rPr lang="en-US" dirty="0" smtClean="0"/>
              <a:t>Morphbank Upload via Web</a:t>
            </a:r>
          </a:p>
        </p:txBody>
      </p:sp>
      <p:sp>
        <p:nvSpPr>
          <p:cNvPr id="22532" name="Content Placeholder 2"/>
          <p:cNvSpPr>
            <a:spLocks noGrp="1"/>
          </p:cNvSpPr>
          <p:nvPr>
            <p:ph idx="1"/>
          </p:nvPr>
        </p:nvSpPr>
        <p:spPr>
          <a:xfrm>
            <a:off x="141288" y="565150"/>
            <a:ext cx="8640762" cy="501650"/>
          </a:xfrm>
        </p:spPr>
        <p:txBody>
          <a:bodyPr/>
          <a:lstStyle/>
          <a:p>
            <a:r>
              <a:rPr lang="en-US" smtClean="0"/>
              <a:t>Login &gt; Tools &gt; Account Settings</a:t>
            </a:r>
          </a:p>
          <a:p>
            <a:endParaRPr lang="en-US" smtClean="0"/>
          </a:p>
        </p:txBody>
      </p:sp>
      <p:pic>
        <p:nvPicPr>
          <p:cNvPr id="6" name="Picture 5"/>
          <p:cNvPicPr>
            <a:picLocks noChangeAspect="1" noChangeArrowheads="1"/>
          </p:cNvPicPr>
          <p:nvPr/>
        </p:nvPicPr>
        <p:blipFill>
          <a:blip r:embed="rId3" cstate="print"/>
          <a:srcRect/>
          <a:stretch>
            <a:fillRect/>
          </a:stretch>
        </p:blipFill>
        <p:spPr bwMode="auto">
          <a:xfrm>
            <a:off x="914400" y="1143000"/>
            <a:ext cx="4440238" cy="4953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srcRect/>
          <a:stretch>
            <a:fillRect/>
          </a:stretch>
        </p:blipFill>
        <p:spPr bwMode="auto">
          <a:xfrm>
            <a:off x="1066800" y="762000"/>
            <a:ext cx="8262938" cy="5410200"/>
          </a:xfrm>
          <a:prstGeom prst="rect">
            <a:avLst/>
          </a:prstGeom>
          <a:noFill/>
          <a:ln w="9525">
            <a:noFill/>
            <a:miter lim="800000"/>
            <a:headEnd/>
            <a:tailEnd/>
          </a:ln>
        </p:spPr>
      </p:pic>
      <p:sp>
        <p:nvSpPr>
          <p:cNvPr id="23555" name="Title 1"/>
          <p:cNvSpPr>
            <a:spLocks noGrp="1"/>
          </p:cNvSpPr>
          <p:nvPr>
            <p:ph type="title"/>
          </p:nvPr>
        </p:nvSpPr>
        <p:spPr>
          <a:xfrm>
            <a:off x="19050" y="30163"/>
            <a:ext cx="7361238" cy="639762"/>
          </a:xfrm>
        </p:spPr>
        <p:txBody>
          <a:bodyPr/>
          <a:lstStyle/>
          <a:p>
            <a:r>
              <a:rPr lang="en-US" dirty="0" smtClean="0"/>
              <a:t>Morphbank Upload via Web</a:t>
            </a:r>
          </a:p>
        </p:txBody>
      </p:sp>
      <p:grpSp>
        <p:nvGrpSpPr>
          <p:cNvPr id="2" name="Group 6"/>
          <p:cNvGrpSpPr>
            <a:grpSpLocks/>
          </p:cNvGrpSpPr>
          <p:nvPr/>
        </p:nvGrpSpPr>
        <p:grpSpPr bwMode="auto">
          <a:xfrm>
            <a:off x="76200" y="1295400"/>
            <a:ext cx="7046913" cy="4648200"/>
            <a:chOff x="76200" y="1295400"/>
            <a:chExt cx="7046913" cy="4648200"/>
          </a:xfrm>
        </p:grpSpPr>
        <p:pic>
          <p:nvPicPr>
            <p:cNvPr id="23558" name="Picture 3"/>
            <p:cNvPicPr>
              <a:picLocks noChangeAspect="1" noChangeArrowheads="1"/>
            </p:cNvPicPr>
            <p:nvPr/>
          </p:nvPicPr>
          <p:blipFill>
            <a:blip r:embed="rId4" cstate="print"/>
            <a:srcRect/>
            <a:stretch>
              <a:fillRect/>
            </a:stretch>
          </p:blipFill>
          <p:spPr bwMode="auto">
            <a:xfrm>
              <a:off x="76200" y="1295400"/>
              <a:ext cx="7046913" cy="4648200"/>
            </a:xfrm>
            <a:prstGeom prst="rect">
              <a:avLst/>
            </a:prstGeom>
            <a:noFill/>
            <a:ln w="9525">
              <a:noFill/>
              <a:miter lim="800000"/>
              <a:headEnd/>
              <a:tailEnd/>
            </a:ln>
          </p:spPr>
        </p:pic>
        <p:sp>
          <p:nvSpPr>
            <p:cNvPr id="23559" name="TextBox 5"/>
            <p:cNvSpPr txBox="1">
              <a:spLocks noChangeArrowheads="1"/>
            </p:cNvSpPr>
            <p:nvPr/>
          </p:nvSpPr>
          <p:spPr bwMode="auto">
            <a:xfrm>
              <a:off x="2310830" y="2819400"/>
              <a:ext cx="2261170" cy="338554"/>
            </a:xfrm>
            <a:prstGeom prst="rect">
              <a:avLst/>
            </a:prstGeom>
            <a:noFill/>
            <a:ln w="9525">
              <a:noFill/>
              <a:miter lim="800000"/>
              <a:headEnd/>
              <a:tailEnd/>
            </a:ln>
          </p:spPr>
          <p:txBody>
            <a:bodyPr>
              <a:spAutoFit/>
            </a:bodyPr>
            <a:lstStyle/>
            <a:p>
              <a:r>
                <a:rPr lang="en-US" sz="1600">
                  <a:solidFill>
                    <a:srgbClr val="292343"/>
                  </a:solidFill>
                </a:rPr>
                <a:t>Image_one.imagetype</a:t>
              </a:r>
            </a:p>
          </p:txBody>
        </p:sp>
      </p:grpSp>
      <p:sp>
        <p:nvSpPr>
          <p:cNvPr id="5" name="TextBox 4"/>
          <p:cNvSpPr txBox="1"/>
          <p:nvPr/>
        </p:nvSpPr>
        <p:spPr>
          <a:xfrm>
            <a:off x="6477000" y="2133600"/>
            <a:ext cx="2971800" cy="91440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6200000" scaled="1"/>
            <a:tileRect/>
          </a:gradFill>
          <a:scene3d>
            <a:camera prst="orthographicFront"/>
            <a:lightRig rig="threePt" dir="t"/>
          </a:scene3d>
          <a:sp3d>
            <a:bevelT/>
          </a:sp3d>
        </p:spPr>
        <p:txBody>
          <a:bodyPr/>
          <a:lstStyle/>
          <a:p>
            <a:pPr>
              <a:defRPr/>
            </a:pPr>
            <a:r>
              <a:rPr lang="en-US" sz="1600" i="1" dirty="0">
                <a:ln w="10160">
                  <a:solidFill>
                    <a:schemeClr val="accent1"/>
                  </a:solidFill>
                  <a:prstDash val="solid"/>
                </a:ln>
                <a:solidFill>
                  <a:srgbClr val="292343"/>
                </a:solidFill>
                <a:effectLst>
                  <a:outerShdw blurRad="38100" dist="32000" dir="5400000" algn="tl">
                    <a:srgbClr val="000000">
                      <a:alpha val="30000"/>
                    </a:srgbClr>
                  </a:outerShdw>
                </a:effectLst>
              </a:rPr>
              <a:t>Check Select opens a pop-up. </a:t>
            </a:r>
          </a:p>
          <a:p>
            <a:pPr>
              <a:buFont typeface="Arial" pitchFamily="34" charset="0"/>
              <a:buChar char="•"/>
              <a:defRPr/>
            </a:pPr>
            <a:r>
              <a:rPr lang="en-US" sz="1600" i="1" dirty="0">
                <a:ln w="10160">
                  <a:solidFill>
                    <a:schemeClr val="accent1"/>
                  </a:solidFill>
                  <a:prstDash val="solid"/>
                </a:ln>
                <a:solidFill>
                  <a:srgbClr val="292343"/>
                </a:solidFill>
                <a:effectLst>
                  <a:outerShdw blurRad="38100" dist="32000" dir="5400000" algn="tl">
                    <a:srgbClr val="000000">
                      <a:alpha val="30000"/>
                    </a:srgbClr>
                  </a:outerShdw>
                </a:effectLst>
              </a:rPr>
              <a:t> Choose an existing Object or</a:t>
            </a:r>
          </a:p>
          <a:p>
            <a:pPr>
              <a:buFont typeface="Arial" pitchFamily="34" charset="0"/>
              <a:buChar char="•"/>
              <a:defRPr/>
            </a:pPr>
            <a:r>
              <a:rPr lang="en-US" sz="1600" i="1" dirty="0">
                <a:ln w="10160">
                  <a:solidFill>
                    <a:schemeClr val="accent1"/>
                  </a:solidFill>
                  <a:prstDash val="solid"/>
                </a:ln>
                <a:solidFill>
                  <a:srgbClr val="292343"/>
                </a:solidFill>
                <a:effectLst>
                  <a:outerShdw blurRad="38100" dist="32000" dir="5400000" algn="tl">
                    <a:srgbClr val="000000">
                      <a:alpha val="30000"/>
                    </a:srgbClr>
                  </a:outerShdw>
                </a:effectLst>
              </a:rPr>
              <a:t> Add a new one</a:t>
            </a:r>
            <a:r>
              <a:rPr lang="en-US" sz="1600" dirty="0">
                <a:ln w="10160">
                  <a:solidFill>
                    <a:schemeClr val="accent1"/>
                  </a:solidFill>
                  <a:prstDash val="solid"/>
                </a:ln>
                <a:solidFill>
                  <a:srgbClr val="292343"/>
                </a:solidFill>
                <a:effectLst>
                  <a:outerShdw blurRad="38100" dist="32000" dir="5400000" algn="tl">
                    <a:srgbClr val="000000">
                      <a:alpha val="30000"/>
                    </a:srgbClr>
                  </a:outerShdw>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9050" y="30163"/>
            <a:ext cx="7361238" cy="639762"/>
          </a:xfrm>
        </p:spPr>
        <p:txBody>
          <a:bodyPr/>
          <a:lstStyle/>
          <a:p>
            <a:r>
              <a:rPr lang="en-US" dirty="0" smtClean="0"/>
              <a:t>Morphbank Upload via Web</a:t>
            </a:r>
          </a:p>
        </p:txBody>
      </p:sp>
      <p:sp>
        <p:nvSpPr>
          <p:cNvPr id="24579" name="Content Placeholder 2"/>
          <p:cNvSpPr>
            <a:spLocks noGrp="1"/>
          </p:cNvSpPr>
          <p:nvPr>
            <p:ph idx="1"/>
          </p:nvPr>
        </p:nvSpPr>
        <p:spPr>
          <a:xfrm>
            <a:off x="66675" y="590550"/>
            <a:ext cx="7783513" cy="606425"/>
          </a:xfrm>
        </p:spPr>
        <p:txBody>
          <a:bodyPr/>
          <a:lstStyle/>
          <a:p>
            <a:r>
              <a:rPr lang="en-US" sz="1800" smtClean="0"/>
              <a:t>Click              opens Browse / Add Specimen</a:t>
            </a:r>
          </a:p>
        </p:txBody>
      </p:sp>
      <p:pic>
        <p:nvPicPr>
          <p:cNvPr id="24580" name="Picture 3"/>
          <p:cNvPicPr>
            <a:picLocks noChangeAspect="1" noChangeArrowheads="1"/>
          </p:cNvPicPr>
          <p:nvPr/>
        </p:nvPicPr>
        <p:blipFill>
          <a:blip r:embed="rId2" cstate="print"/>
          <a:srcRect/>
          <a:stretch>
            <a:fillRect/>
          </a:stretch>
        </p:blipFill>
        <p:spPr bwMode="auto">
          <a:xfrm>
            <a:off x="977900" y="669925"/>
            <a:ext cx="657225" cy="228600"/>
          </a:xfrm>
          <a:prstGeom prst="rect">
            <a:avLst/>
          </a:prstGeom>
          <a:noFill/>
          <a:ln w="9525">
            <a:noFill/>
            <a:miter lim="800000"/>
            <a:headEnd/>
            <a:tailEnd/>
          </a:ln>
        </p:spPr>
      </p:pic>
      <p:pic>
        <p:nvPicPr>
          <p:cNvPr id="36869" name="Picture 5"/>
          <p:cNvPicPr>
            <a:picLocks noChangeAspect="1" noChangeArrowheads="1"/>
          </p:cNvPicPr>
          <p:nvPr/>
        </p:nvPicPr>
        <p:blipFill>
          <a:blip r:embed="rId3" cstate="print"/>
          <a:srcRect/>
          <a:stretch>
            <a:fillRect/>
          </a:stretch>
        </p:blipFill>
        <p:spPr bwMode="auto">
          <a:xfrm>
            <a:off x="533400" y="990600"/>
            <a:ext cx="8561388" cy="5162550"/>
          </a:xfrm>
          <a:prstGeom prst="rect">
            <a:avLst/>
          </a:prstGeom>
          <a:noFill/>
          <a:ln w="9525">
            <a:noFill/>
            <a:miter lim="800000"/>
            <a:headEnd/>
            <a:tailEnd/>
          </a:ln>
        </p:spPr>
      </p:pic>
      <p:pic>
        <p:nvPicPr>
          <p:cNvPr id="36870" name="Picture 6"/>
          <p:cNvPicPr>
            <a:picLocks noChangeAspect="1" noChangeArrowheads="1"/>
          </p:cNvPicPr>
          <p:nvPr/>
        </p:nvPicPr>
        <p:blipFill>
          <a:blip r:embed="rId4" cstate="print"/>
          <a:srcRect/>
          <a:stretch>
            <a:fillRect/>
          </a:stretch>
        </p:blipFill>
        <p:spPr bwMode="auto">
          <a:xfrm>
            <a:off x="2895600" y="685800"/>
            <a:ext cx="4808538" cy="5991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9050" y="30163"/>
            <a:ext cx="7361238" cy="639762"/>
          </a:xfrm>
        </p:spPr>
        <p:txBody>
          <a:bodyPr/>
          <a:lstStyle/>
          <a:p>
            <a:r>
              <a:rPr lang="en-US" dirty="0" smtClean="0"/>
              <a:t>Morphbank Upload via Web</a:t>
            </a:r>
          </a:p>
        </p:txBody>
      </p:sp>
      <p:sp>
        <p:nvSpPr>
          <p:cNvPr id="4" name="Content Placeholder 2"/>
          <p:cNvSpPr txBox="1">
            <a:spLocks/>
          </p:cNvSpPr>
          <p:nvPr/>
        </p:nvSpPr>
        <p:spPr bwMode="auto">
          <a:xfrm>
            <a:off x="66675" y="590550"/>
            <a:ext cx="4733925" cy="400050"/>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US" dirty="0">
                <a:solidFill>
                  <a:srgbClr val="292343"/>
                </a:solidFill>
                <a:latin typeface="+mn-lt"/>
                <a:cs typeface="+mn-cs"/>
              </a:rPr>
              <a:t>Click              opens Search / Add Taxon Name</a:t>
            </a:r>
          </a:p>
        </p:txBody>
      </p:sp>
      <p:pic>
        <p:nvPicPr>
          <p:cNvPr id="25604" name="Picture 3"/>
          <p:cNvPicPr>
            <a:picLocks noChangeAspect="1" noChangeArrowheads="1"/>
          </p:cNvPicPr>
          <p:nvPr/>
        </p:nvPicPr>
        <p:blipFill>
          <a:blip r:embed="rId2" cstate="print"/>
          <a:srcRect/>
          <a:stretch>
            <a:fillRect/>
          </a:stretch>
        </p:blipFill>
        <p:spPr bwMode="auto">
          <a:xfrm>
            <a:off x="971550" y="685800"/>
            <a:ext cx="657225" cy="228600"/>
          </a:xfrm>
          <a:prstGeom prst="rect">
            <a:avLst/>
          </a:prstGeom>
          <a:noFill/>
          <a:ln w="9525">
            <a:noFill/>
            <a:miter lim="800000"/>
            <a:headEnd/>
            <a:tailEnd/>
          </a:ln>
        </p:spPr>
      </p:pic>
      <p:pic>
        <p:nvPicPr>
          <p:cNvPr id="37890" name="Picture 2"/>
          <p:cNvPicPr>
            <a:picLocks noChangeAspect="1" noChangeArrowheads="1"/>
          </p:cNvPicPr>
          <p:nvPr/>
        </p:nvPicPr>
        <p:blipFill>
          <a:blip r:embed="rId3" cstate="print"/>
          <a:srcRect/>
          <a:stretch>
            <a:fillRect/>
          </a:stretch>
        </p:blipFill>
        <p:spPr bwMode="auto">
          <a:xfrm>
            <a:off x="209550" y="904875"/>
            <a:ext cx="6542088" cy="5353050"/>
          </a:xfrm>
          <a:prstGeom prst="rect">
            <a:avLst/>
          </a:prstGeom>
          <a:noFill/>
          <a:ln w="9525">
            <a:noFill/>
            <a:miter lim="800000"/>
            <a:headEnd/>
            <a:tailEnd/>
          </a:ln>
        </p:spPr>
      </p:pic>
      <p:pic>
        <p:nvPicPr>
          <p:cNvPr id="37891" name="Picture 3"/>
          <p:cNvPicPr>
            <a:picLocks noChangeAspect="1" noChangeArrowheads="1"/>
          </p:cNvPicPr>
          <p:nvPr/>
        </p:nvPicPr>
        <p:blipFill>
          <a:blip r:embed="rId4" cstate="print"/>
          <a:srcRect/>
          <a:stretch>
            <a:fillRect/>
          </a:stretch>
        </p:blipFill>
        <p:spPr bwMode="auto">
          <a:xfrm>
            <a:off x="2057400" y="682625"/>
            <a:ext cx="5961063" cy="6143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cstate="print"/>
          <a:srcRect/>
          <a:stretch>
            <a:fillRect/>
          </a:stretch>
        </p:blipFill>
        <p:spPr bwMode="auto">
          <a:xfrm>
            <a:off x="912813" y="935038"/>
            <a:ext cx="7621587" cy="5243512"/>
          </a:xfrm>
          <a:prstGeom prst="rect">
            <a:avLst/>
          </a:prstGeom>
          <a:noFill/>
          <a:ln w="9525">
            <a:noFill/>
            <a:miter lim="800000"/>
            <a:headEnd/>
            <a:tailEnd/>
          </a:ln>
        </p:spPr>
      </p:pic>
      <p:sp>
        <p:nvSpPr>
          <p:cNvPr id="26627" name="Title 1"/>
          <p:cNvSpPr>
            <a:spLocks noGrp="1"/>
          </p:cNvSpPr>
          <p:nvPr>
            <p:ph type="title"/>
          </p:nvPr>
        </p:nvSpPr>
        <p:spPr>
          <a:xfrm>
            <a:off x="19050" y="30163"/>
            <a:ext cx="7361238" cy="639762"/>
          </a:xfrm>
        </p:spPr>
        <p:txBody>
          <a:bodyPr/>
          <a:lstStyle/>
          <a:p>
            <a:r>
              <a:rPr lang="en-US" dirty="0" smtClean="0"/>
              <a:t>Morphbank Upload via Web</a:t>
            </a:r>
          </a:p>
        </p:txBody>
      </p:sp>
      <p:sp>
        <p:nvSpPr>
          <p:cNvPr id="4" name="Content Placeholder 2"/>
          <p:cNvSpPr txBox="1">
            <a:spLocks/>
          </p:cNvSpPr>
          <p:nvPr/>
        </p:nvSpPr>
        <p:spPr bwMode="auto">
          <a:xfrm>
            <a:off x="66675" y="590550"/>
            <a:ext cx="4733925" cy="400050"/>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US" dirty="0">
                <a:solidFill>
                  <a:srgbClr val="292343"/>
                </a:solidFill>
                <a:latin typeface="+mn-lt"/>
                <a:cs typeface="+mn-cs"/>
              </a:rPr>
              <a:t>Click              opens Browse / Add Locality</a:t>
            </a:r>
          </a:p>
        </p:txBody>
      </p:sp>
      <p:pic>
        <p:nvPicPr>
          <p:cNvPr id="26629" name="Picture 3"/>
          <p:cNvPicPr>
            <a:picLocks noChangeAspect="1" noChangeArrowheads="1"/>
          </p:cNvPicPr>
          <p:nvPr/>
        </p:nvPicPr>
        <p:blipFill>
          <a:blip r:embed="rId3" cstate="print"/>
          <a:srcRect/>
          <a:stretch>
            <a:fillRect/>
          </a:stretch>
        </p:blipFill>
        <p:spPr bwMode="auto">
          <a:xfrm>
            <a:off x="971550" y="685800"/>
            <a:ext cx="657225" cy="228600"/>
          </a:xfrm>
          <a:prstGeom prst="rect">
            <a:avLst/>
          </a:prstGeom>
          <a:noFill/>
          <a:ln w="9525">
            <a:noFill/>
            <a:miter lim="800000"/>
            <a:headEnd/>
            <a:tailEnd/>
          </a:ln>
        </p:spPr>
      </p:pic>
      <p:pic>
        <p:nvPicPr>
          <p:cNvPr id="38914" name="Picture 2"/>
          <p:cNvPicPr>
            <a:picLocks noChangeAspect="1" noChangeArrowheads="1"/>
          </p:cNvPicPr>
          <p:nvPr/>
        </p:nvPicPr>
        <p:blipFill>
          <a:blip r:embed="rId4" cstate="print"/>
          <a:srcRect/>
          <a:stretch>
            <a:fillRect/>
          </a:stretch>
        </p:blipFill>
        <p:spPr bwMode="auto">
          <a:xfrm>
            <a:off x="1728788" y="1347788"/>
            <a:ext cx="6143625" cy="4162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3962400" y="609600"/>
            <a:ext cx="4572000" cy="5838825"/>
            <a:chOff x="3352800" y="609600"/>
            <a:chExt cx="4808644" cy="5991226"/>
          </a:xfrm>
        </p:grpSpPr>
        <p:pic>
          <p:nvPicPr>
            <p:cNvPr id="27659" name="Picture 6"/>
            <p:cNvPicPr>
              <a:picLocks noChangeAspect="1" noChangeArrowheads="1"/>
            </p:cNvPicPr>
            <p:nvPr/>
          </p:nvPicPr>
          <p:blipFill>
            <a:blip r:embed="rId2" cstate="print"/>
            <a:srcRect/>
            <a:stretch>
              <a:fillRect/>
            </a:stretch>
          </p:blipFill>
          <p:spPr bwMode="auto">
            <a:xfrm>
              <a:off x="3352800" y="609600"/>
              <a:ext cx="4808644" cy="5991226"/>
            </a:xfrm>
            <a:prstGeom prst="rect">
              <a:avLst/>
            </a:prstGeom>
            <a:noFill/>
            <a:ln w="9525">
              <a:noFill/>
              <a:miter lim="800000"/>
              <a:headEnd/>
              <a:tailEnd/>
            </a:ln>
          </p:spPr>
        </p:pic>
        <p:sp>
          <p:nvSpPr>
            <p:cNvPr id="27660" name="TextBox 6"/>
            <p:cNvSpPr txBox="1">
              <a:spLocks noChangeArrowheads="1"/>
            </p:cNvSpPr>
            <p:nvPr/>
          </p:nvSpPr>
          <p:spPr bwMode="auto">
            <a:xfrm>
              <a:off x="6004034" y="2406868"/>
              <a:ext cx="1219200" cy="246221"/>
            </a:xfrm>
            <a:prstGeom prst="rect">
              <a:avLst/>
            </a:prstGeom>
            <a:noFill/>
            <a:ln w="9525">
              <a:noFill/>
              <a:miter lim="800000"/>
              <a:headEnd/>
              <a:tailEnd/>
            </a:ln>
          </p:spPr>
          <p:txBody>
            <a:bodyPr>
              <a:spAutoFit/>
            </a:bodyPr>
            <a:lstStyle/>
            <a:p>
              <a:r>
                <a:rPr lang="en-US" sz="1000"/>
                <a:t>Lithurgus apicalis</a:t>
              </a:r>
            </a:p>
          </p:txBody>
        </p:sp>
        <p:sp>
          <p:nvSpPr>
            <p:cNvPr id="27661" name="TextBox 7"/>
            <p:cNvSpPr txBox="1">
              <a:spLocks noChangeArrowheads="1"/>
            </p:cNvSpPr>
            <p:nvPr/>
          </p:nvSpPr>
          <p:spPr bwMode="auto">
            <a:xfrm>
              <a:off x="5150068" y="2406868"/>
              <a:ext cx="717388" cy="261610"/>
            </a:xfrm>
            <a:prstGeom prst="rect">
              <a:avLst/>
            </a:prstGeom>
            <a:noFill/>
            <a:ln w="9525">
              <a:noFill/>
              <a:miter lim="800000"/>
              <a:headEnd/>
              <a:tailEnd/>
            </a:ln>
          </p:spPr>
          <p:txBody>
            <a:bodyPr>
              <a:spAutoFit/>
            </a:bodyPr>
            <a:lstStyle/>
            <a:p>
              <a:r>
                <a:rPr lang="en-US" sz="1100" b="1">
                  <a:solidFill>
                    <a:srgbClr val="292343"/>
                  </a:solidFill>
                </a:rPr>
                <a:t>665925</a:t>
              </a:r>
            </a:p>
          </p:txBody>
        </p:sp>
        <p:sp>
          <p:nvSpPr>
            <p:cNvPr id="27662" name="TextBox 8"/>
            <p:cNvSpPr txBox="1">
              <a:spLocks noChangeArrowheads="1"/>
            </p:cNvSpPr>
            <p:nvPr/>
          </p:nvSpPr>
          <p:spPr bwMode="auto">
            <a:xfrm>
              <a:off x="5150068" y="5087779"/>
              <a:ext cx="717388" cy="261610"/>
            </a:xfrm>
            <a:prstGeom prst="rect">
              <a:avLst/>
            </a:prstGeom>
            <a:noFill/>
            <a:ln w="9525">
              <a:noFill/>
              <a:miter lim="800000"/>
              <a:headEnd/>
              <a:tailEnd/>
            </a:ln>
          </p:spPr>
          <p:txBody>
            <a:bodyPr>
              <a:spAutoFit/>
            </a:bodyPr>
            <a:lstStyle/>
            <a:p>
              <a:r>
                <a:rPr lang="en-US" sz="1100" b="1">
                  <a:solidFill>
                    <a:srgbClr val="292343"/>
                  </a:solidFill>
                </a:rPr>
                <a:t>478364</a:t>
              </a:r>
            </a:p>
          </p:txBody>
        </p:sp>
      </p:grpSp>
      <p:sp>
        <p:nvSpPr>
          <p:cNvPr id="4" name="Content Placeholder 2"/>
          <p:cNvSpPr txBox="1">
            <a:spLocks/>
          </p:cNvSpPr>
          <p:nvPr/>
        </p:nvSpPr>
        <p:spPr bwMode="auto">
          <a:xfrm>
            <a:off x="66675" y="590550"/>
            <a:ext cx="3819525" cy="323850"/>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US" dirty="0">
                <a:solidFill>
                  <a:srgbClr val="292343"/>
                </a:solidFill>
                <a:latin typeface="+mn-lt"/>
                <a:cs typeface="+mn-cs"/>
              </a:rPr>
              <a:t>Now click to Submit Specimen            </a:t>
            </a:r>
          </a:p>
        </p:txBody>
      </p:sp>
      <p:sp>
        <p:nvSpPr>
          <p:cNvPr id="27652" name="Title 1"/>
          <p:cNvSpPr>
            <a:spLocks noGrp="1"/>
          </p:cNvSpPr>
          <p:nvPr>
            <p:ph type="title"/>
          </p:nvPr>
        </p:nvSpPr>
        <p:spPr>
          <a:xfrm>
            <a:off x="19050" y="30163"/>
            <a:ext cx="7361238" cy="639762"/>
          </a:xfrm>
        </p:spPr>
        <p:txBody>
          <a:bodyPr/>
          <a:lstStyle/>
          <a:p>
            <a:r>
              <a:rPr lang="en-US" dirty="0" smtClean="0"/>
              <a:t>Morphbank Upload via Web</a:t>
            </a:r>
          </a:p>
        </p:txBody>
      </p:sp>
      <p:grpSp>
        <p:nvGrpSpPr>
          <p:cNvPr id="3" name="Group 18"/>
          <p:cNvGrpSpPr>
            <a:grpSpLocks/>
          </p:cNvGrpSpPr>
          <p:nvPr/>
        </p:nvGrpSpPr>
        <p:grpSpPr bwMode="auto">
          <a:xfrm>
            <a:off x="152400" y="1371600"/>
            <a:ext cx="7046913" cy="4648200"/>
            <a:chOff x="228600" y="1371600"/>
            <a:chExt cx="7046913" cy="4648200"/>
          </a:xfrm>
        </p:grpSpPr>
        <p:pic>
          <p:nvPicPr>
            <p:cNvPr id="27656" name="Picture 3"/>
            <p:cNvPicPr>
              <a:picLocks noChangeAspect="1" noChangeArrowheads="1"/>
            </p:cNvPicPr>
            <p:nvPr/>
          </p:nvPicPr>
          <p:blipFill>
            <a:blip r:embed="rId3" cstate="print"/>
            <a:srcRect/>
            <a:stretch>
              <a:fillRect/>
            </a:stretch>
          </p:blipFill>
          <p:spPr bwMode="auto">
            <a:xfrm>
              <a:off x="228600" y="1371600"/>
              <a:ext cx="7046913" cy="4648200"/>
            </a:xfrm>
            <a:prstGeom prst="rect">
              <a:avLst/>
            </a:prstGeom>
            <a:noFill/>
            <a:ln w="9525">
              <a:noFill/>
              <a:miter lim="800000"/>
              <a:headEnd/>
              <a:tailEnd/>
            </a:ln>
          </p:spPr>
        </p:pic>
        <p:sp>
          <p:nvSpPr>
            <p:cNvPr id="27657" name="TextBox 10"/>
            <p:cNvSpPr txBox="1">
              <a:spLocks noChangeArrowheads="1"/>
            </p:cNvSpPr>
            <p:nvPr/>
          </p:nvSpPr>
          <p:spPr bwMode="auto">
            <a:xfrm>
              <a:off x="2473504" y="3190126"/>
              <a:ext cx="838200" cy="261610"/>
            </a:xfrm>
            <a:prstGeom prst="rect">
              <a:avLst/>
            </a:prstGeom>
            <a:noFill/>
            <a:ln w="9525">
              <a:noFill/>
              <a:miter lim="800000"/>
              <a:headEnd/>
              <a:tailEnd/>
            </a:ln>
          </p:spPr>
          <p:txBody>
            <a:bodyPr>
              <a:spAutoFit/>
            </a:bodyPr>
            <a:lstStyle/>
            <a:p>
              <a:r>
                <a:rPr lang="en-US" sz="1100" b="1">
                  <a:solidFill>
                    <a:srgbClr val="292343"/>
                  </a:solidFill>
                </a:rPr>
                <a:t>500000 </a:t>
              </a:r>
            </a:p>
          </p:txBody>
        </p:sp>
        <p:sp>
          <p:nvSpPr>
            <p:cNvPr id="27658" name="TextBox 17"/>
            <p:cNvSpPr txBox="1">
              <a:spLocks noChangeArrowheads="1"/>
            </p:cNvSpPr>
            <p:nvPr/>
          </p:nvSpPr>
          <p:spPr bwMode="auto">
            <a:xfrm>
              <a:off x="2473504" y="2881044"/>
              <a:ext cx="2261170" cy="338554"/>
            </a:xfrm>
            <a:prstGeom prst="rect">
              <a:avLst/>
            </a:prstGeom>
            <a:noFill/>
            <a:ln w="9525">
              <a:noFill/>
              <a:miter lim="800000"/>
              <a:headEnd/>
              <a:tailEnd/>
            </a:ln>
          </p:spPr>
          <p:txBody>
            <a:bodyPr>
              <a:spAutoFit/>
            </a:bodyPr>
            <a:lstStyle/>
            <a:p>
              <a:r>
                <a:rPr lang="en-US" sz="1600">
                  <a:solidFill>
                    <a:srgbClr val="292343"/>
                  </a:solidFill>
                </a:rPr>
                <a:t>Image_one.imagetype</a:t>
              </a:r>
            </a:p>
          </p:txBody>
        </p:sp>
      </p:grpSp>
      <p:sp>
        <p:nvSpPr>
          <p:cNvPr id="22" name="Rectangle 21"/>
          <p:cNvSpPr/>
          <p:nvPr/>
        </p:nvSpPr>
        <p:spPr>
          <a:xfrm>
            <a:off x="61913" y="866775"/>
            <a:ext cx="3700462" cy="369888"/>
          </a:xfrm>
          <a:prstGeom prst="rect">
            <a:avLst/>
          </a:prstGeom>
        </p:spPr>
        <p:txBody>
          <a:bodyPr wrap="none">
            <a:spAutoFit/>
          </a:bodyPr>
          <a:lstStyle/>
          <a:p>
            <a:pPr marL="342900" indent="-342900" eaLnBrk="0" hangingPunct="0">
              <a:spcBef>
                <a:spcPct val="20000"/>
              </a:spcBef>
              <a:buFont typeface="Arial" charset="0"/>
              <a:buChar char="•"/>
              <a:defRPr/>
            </a:pPr>
            <a:r>
              <a:rPr lang="en-US" dirty="0">
                <a:solidFill>
                  <a:srgbClr val="292343"/>
                </a:solidFill>
                <a:latin typeface="+mn-lt"/>
              </a:rPr>
              <a:t>Then,            to choose / Add View</a:t>
            </a:r>
          </a:p>
        </p:txBody>
      </p:sp>
      <p:pic>
        <p:nvPicPr>
          <p:cNvPr id="24" name="Picture 3"/>
          <p:cNvPicPr>
            <a:picLocks noChangeAspect="1" noChangeArrowheads="1"/>
          </p:cNvPicPr>
          <p:nvPr/>
        </p:nvPicPr>
        <p:blipFill>
          <a:blip r:embed="rId4" cstate="print"/>
          <a:srcRect/>
          <a:stretch>
            <a:fillRect/>
          </a:stretch>
        </p:blipFill>
        <p:spPr bwMode="auto">
          <a:xfrm>
            <a:off x="1143000" y="942975"/>
            <a:ext cx="657225" cy="228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9050" y="30163"/>
            <a:ext cx="7361238" cy="639762"/>
          </a:xfrm>
        </p:spPr>
        <p:txBody>
          <a:bodyPr/>
          <a:lstStyle/>
          <a:p>
            <a:r>
              <a:rPr lang="en-US" dirty="0" smtClean="0"/>
              <a:t>Morphbank Upload via Web</a:t>
            </a:r>
          </a:p>
        </p:txBody>
      </p:sp>
      <p:sp>
        <p:nvSpPr>
          <p:cNvPr id="28675" name="Content Placeholder 2"/>
          <p:cNvSpPr>
            <a:spLocks noGrp="1"/>
          </p:cNvSpPr>
          <p:nvPr>
            <p:ph idx="1"/>
          </p:nvPr>
        </p:nvSpPr>
        <p:spPr>
          <a:xfrm>
            <a:off x="141288" y="614363"/>
            <a:ext cx="4202112" cy="909637"/>
          </a:xfrm>
        </p:spPr>
        <p:txBody>
          <a:bodyPr/>
          <a:lstStyle/>
          <a:p>
            <a:r>
              <a:rPr lang="en-US" sz="2400" smtClean="0"/>
              <a:t>Search for an existing View or</a:t>
            </a:r>
          </a:p>
          <a:p>
            <a:r>
              <a:rPr lang="en-US" sz="2400" smtClean="0"/>
              <a:t>Add View</a:t>
            </a:r>
          </a:p>
        </p:txBody>
      </p:sp>
      <p:pic>
        <p:nvPicPr>
          <p:cNvPr id="40963" name="Picture 3"/>
          <p:cNvPicPr>
            <a:picLocks noChangeAspect="1" noChangeArrowheads="1"/>
          </p:cNvPicPr>
          <p:nvPr/>
        </p:nvPicPr>
        <p:blipFill>
          <a:blip r:embed="rId2" cstate="print"/>
          <a:srcRect/>
          <a:stretch>
            <a:fillRect/>
          </a:stretch>
        </p:blipFill>
        <p:spPr bwMode="auto">
          <a:xfrm>
            <a:off x="152400" y="1524000"/>
            <a:ext cx="8123238" cy="4562475"/>
          </a:xfrm>
          <a:prstGeom prst="rect">
            <a:avLst/>
          </a:prstGeom>
          <a:noFill/>
          <a:ln w="9525">
            <a:noFill/>
            <a:miter lim="800000"/>
            <a:headEnd/>
            <a:tailEnd/>
          </a:ln>
        </p:spPr>
      </p:pic>
      <p:pic>
        <p:nvPicPr>
          <p:cNvPr id="40964" name="Picture 4"/>
          <p:cNvPicPr>
            <a:picLocks noChangeAspect="1" noChangeArrowheads="1"/>
          </p:cNvPicPr>
          <p:nvPr/>
        </p:nvPicPr>
        <p:blipFill>
          <a:blip r:embed="rId3" cstate="print"/>
          <a:srcRect/>
          <a:stretch>
            <a:fillRect/>
          </a:stretch>
        </p:blipFill>
        <p:spPr bwMode="auto">
          <a:xfrm>
            <a:off x="1828800" y="2438400"/>
            <a:ext cx="7620000" cy="3751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9050" y="30163"/>
            <a:ext cx="7361238" cy="639762"/>
          </a:xfrm>
        </p:spPr>
        <p:txBody>
          <a:bodyPr/>
          <a:lstStyle/>
          <a:p>
            <a:r>
              <a:rPr lang="en-US" dirty="0" smtClean="0"/>
              <a:t>Morphbank Upload via Web</a:t>
            </a:r>
          </a:p>
        </p:txBody>
      </p:sp>
      <p:grpSp>
        <p:nvGrpSpPr>
          <p:cNvPr id="29699" name="Group 8"/>
          <p:cNvGrpSpPr>
            <a:grpSpLocks/>
          </p:cNvGrpSpPr>
          <p:nvPr/>
        </p:nvGrpSpPr>
        <p:grpSpPr bwMode="auto">
          <a:xfrm>
            <a:off x="2209800" y="1939925"/>
            <a:ext cx="6553200" cy="4322763"/>
            <a:chOff x="3048000" y="914400"/>
            <a:chExt cx="6553200" cy="4322543"/>
          </a:xfrm>
        </p:grpSpPr>
        <p:pic>
          <p:nvPicPr>
            <p:cNvPr id="29701" name="Picture 3"/>
            <p:cNvPicPr>
              <a:picLocks noChangeAspect="1" noChangeArrowheads="1"/>
            </p:cNvPicPr>
            <p:nvPr/>
          </p:nvPicPr>
          <p:blipFill>
            <a:blip r:embed="rId2" cstate="print"/>
            <a:srcRect/>
            <a:stretch>
              <a:fillRect/>
            </a:stretch>
          </p:blipFill>
          <p:spPr bwMode="auto">
            <a:xfrm>
              <a:off x="3048000" y="914400"/>
              <a:ext cx="6553200" cy="4322543"/>
            </a:xfrm>
            <a:prstGeom prst="rect">
              <a:avLst/>
            </a:prstGeom>
            <a:noFill/>
            <a:ln w="9525">
              <a:noFill/>
              <a:miter lim="800000"/>
              <a:headEnd/>
              <a:tailEnd/>
            </a:ln>
          </p:spPr>
        </p:pic>
        <p:grpSp>
          <p:nvGrpSpPr>
            <p:cNvPr id="29702" name="Group 8"/>
            <p:cNvGrpSpPr>
              <a:grpSpLocks/>
            </p:cNvGrpSpPr>
            <p:nvPr/>
          </p:nvGrpSpPr>
          <p:grpSpPr bwMode="auto">
            <a:xfrm>
              <a:off x="5130230" y="2296273"/>
              <a:ext cx="2261170" cy="794499"/>
              <a:chOff x="2463230" y="2885319"/>
              <a:chExt cx="2261740" cy="795017"/>
            </a:xfrm>
          </p:grpSpPr>
          <p:sp>
            <p:nvSpPr>
              <p:cNvPr id="29703" name="TextBox 5"/>
              <p:cNvSpPr txBox="1">
                <a:spLocks noChangeArrowheads="1"/>
              </p:cNvSpPr>
              <p:nvPr/>
            </p:nvSpPr>
            <p:spPr bwMode="auto">
              <a:xfrm>
                <a:off x="2473504" y="3169578"/>
                <a:ext cx="838200" cy="261610"/>
              </a:xfrm>
              <a:prstGeom prst="rect">
                <a:avLst/>
              </a:prstGeom>
              <a:noFill/>
              <a:ln w="9525">
                <a:noFill/>
                <a:miter lim="800000"/>
                <a:headEnd/>
                <a:tailEnd/>
              </a:ln>
            </p:spPr>
            <p:txBody>
              <a:bodyPr>
                <a:spAutoFit/>
              </a:bodyPr>
              <a:lstStyle/>
              <a:p>
                <a:r>
                  <a:rPr lang="en-US" sz="1100" b="1">
                    <a:solidFill>
                      <a:srgbClr val="292343"/>
                    </a:solidFill>
                  </a:rPr>
                  <a:t>500000 </a:t>
                </a:r>
              </a:p>
            </p:txBody>
          </p:sp>
          <p:sp>
            <p:nvSpPr>
              <p:cNvPr id="29704" name="TextBox 6"/>
              <p:cNvSpPr txBox="1">
                <a:spLocks noChangeArrowheads="1"/>
              </p:cNvSpPr>
              <p:nvPr/>
            </p:nvSpPr>
            <p:spPr bwMode="auto">
              <a:xfrm>
                <a:off x="2473504" y="3418726"/>
                <a:ext cx="838200" cy="261610"/>
              </a:xfrm>
              <a:prstGeom prst="rect">
                <a:avLst/>
              </a:prstGeom>
              <a:noFill/>
              <a:ln w="9525">
                <a:noFill/>
                <a:miter lim="800000"/>
                <a:headEnd/>
                <a:tailEnd/>
              </a:ln>
            </p:spPr>
            <p:txBody>
              <a:bodyPr>
                <a:spAutoFit/>
              </a:bodyPr>
              <a:lstStyle/>
              <a:p>
                <a:r>
                  <a:rPr lang="en-US" sz="1100" b="1">
                    <a:solidFill>
                      <a:srgbClr val="292343"/>
                    </a:solidFill>
                  </a:rPr>
                  <a:t>500001 </a:t>
                </a:r>
              </a:p>
            </p:txBody>
          </p:sp>
          <p:sp>
            <p:nvSpPr>
              <p:cNvPr id="29705" name="TextBox 7"/>
              <p:cNvSpPr txBox="1">
                <a:spLocks noChangeArrowheads="1"/>
              </p:cNvSpPr>
              <p:nvPr/>
            </p:nvSpPr>
            <p:spPr bwMode="auto">
              <a:xfrm>
                <a:off x="2463230" y="2885319"/>
                <a:ext cx="2261740" cy="338775"/>
              </a:xfrm>
              <a:prstGeom prst="rect">
                <a:avLst/>
              </a:prstGeom>
              <a:noFill/>
              <a:ln w="9525">
                <a:noFill/>
                <a:miter lim="800000"/>
                <a:headEnd/>
                <a:tailEnd/>
              </a:ln>
            </p:spPr>
            <p:txBody>
              <a:bodyPr>
                <a:spAutoFit/>
              </a:bodyPr>
              <a:lstStyle/>
              <a:p>
                <a:r>
                  <a:rPr lang="en-US" sz="1600">
                    <a:solidFill>
                      <a:srgbClr val="292343"/>
                    </a:solidFill>
                  </a:rPr>
                  <a:t>Image_one.imagetype</a:t>
                </a:r>
              </a:p>
            </p:txBody>
          </p:sp>
        </p:grpSp>
      </p:grpSp>
      <p:sp>
        <p:nvSpPr>
          <p:cNvPr id="2" name="Content Placeholder 2"/>
          <p:cNvSpPr>
            <a:spLocks noGrp="1"/>
          </p:cNvSpPr>
          <p:nvPr>
            <p:ph idx="1"/>
          </p:nvPr>
        </p:nvSpPr>
        <p:spPr>
          <a:xfrm>
            <a:off x="0" y="619125"/>
            <a:ext cx="6096000" cy="1981200"/>
          </a:xfrm>
        </p:spPr>
        <p:txBody>
          <a:bodyPr>
            <a:normAutofit fontScale="70000" lnSpcReduction="20000"/>
          </a:bodyPr>
          <a:lstStyle/>
          <a:p>
            <a:pPr>
              <a:defRPr/>
            </a:pPr>
            <a:r>
              <a:rPr lang="en-US" dirty="0" smtClean="0"/>
              <a:t>Add Image &gt; Specimen &gt; View</a:t>
            </a:r>
          </a:p>
          <a:p>
            <a:pPr>
              <a:defRPr/>
            </a:pPr>
            <a:r>
              <a:rPr lang="en-US" dirty="0" smtClean="0"/>
              <a:t>Magnification and Copyright are optional</a:t>
            </a:r>
          </a:p>
          <a:p>
            <a:pPr>
              <a:defRPr/>
            </a:pPr>
            <a:r>
              <a:rPr lang="en-US" dirty="0" smtClean="0"/>
              <a:t>Date to publish &gt; default or enter desired date</a:t>
            </a:r>
          </a:p>
          <a:p>
            <a:pPr>
              <a:defRPr/>
            </a:pPr>
            <a:r>
              <a:rPr lang="en-US" dirty="0" smtClean="0"/>
              <a:t>Choose Contributor from drop-down.</a:t>
            </a:r>
          </a:p>
          <a:p>
            <a:pPr>
              <a:defRPr/>
            </a:pPr>
            <a:r>
              <a:rPr lang="en-US" dirty="0" smtClean="0"/>
              <a:t>Click Submit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9050" y="30163"/>
            <a:ext cx="7361238" cy="639762"/>
          </a:xfrm>
        </p:spPr>
        <p:txBody>
          <a:bodyPr/>
          <a:lstStyle/>
          <a:p>
            <a:r>
              <a:rPr lang="en-US" dirty="0" smtClean="0"/>
              <a:t>Morphbank Excel Workbook</a:t>
            </a:r>
          </a:p>
        </p:txBody>
      </p:sp>
      <p:sp>
        <p:nvSpPr>
          <p:cNvPr id="3" name="Content Placeholder 2"/>
          <p:cNvSpPr>
            <a:spLocks noGrp="1"/>
          </p:cNvSpPr>
          <p:nvPr>
            <p:ph idx="1"/>
          </p:nvPr>
        </p:nvSpPr>
        <p:spPr>
          <a:xfrm>
            <a:off x="141288" y="812800"/>
            <a:ext cx="8621712" cy="5481638"/>
          </a:xfrm>
        </p:spPr>
        <p:txBody>
          <a:bodyPr>
            <a:normAutofit fontScale="70000" lnSpcReduction="20000"/>
          </a:bodyPr>
          <a:lstStyle/>
          <a:p>
            <a:pPr>
              <a:defRPr/>
            </a:pPr>
            <a:r>
              <a:rPr lang="en-US" dirty="0" smtClean="0"/>
              <a:t>Prepare before the Workbook</a:t>
            </a:r>
          </a:p>
          <a:p>
            <a:pPr lvl="1">
              <a:defRPr/>
            </a:pPr>
            <a:r>
              <a:rPr lang="en-US" dirty="0" smtClean="0"/>
              <a:t>Data Cleaning</a:t>
            </a:r>
          </a:p>
          <a:p>
            <a:pPr lvl="1">
              <a:defRPr/>
            </a:pPr>
            <a:r>
              <a:rPr lang="en-US" dirty="0" smtClean="0"/>
              <a:t>Workbook Caveat - changes may affect multiple sheets</a:t>
            </a:r>
          </a:p>
          <a:p>
            <a:pPr lvl="1">
              <a:defRPr/>
            </a:pPr>
            <a:r>
              <a:rPr lang="en-US" dirty="0" smtClean="0"/>
              <a:t>Taxon Names</a:t>
            </a:r>
          </a:p>
          <a:p>
            <a:pPr lvl="2">
              <a:defRPr/>
            </a:pPr>
            <a:r>
              <a:rPr lang="en-US" dirty="0" smtClean="0"/>
              <a:t>Check Morphbank: add names as needed (via web, via workbook, via mbadmin)</a:t>
            </a:r>
          </a:p>
          <a:p>
            <a:pPr lvl="1">
              <a:defRPr/>
            </a:pPr>
            <a:r>
              <a:rPr lang="en-US" dirty="0" smtClean="0"/>
              <a:t>Images</a:t>
            </a:r>
          </a:p>
          <a:p>
            <a:pPr lvl="2">
              <a:defRPr/>
            </a:pPr>
            <a:r>
              <a:rPr lang="en-US" dirty="0" smtClean="0"/>
              <a:t>Image file names</a:t>
            </a:r>
          </a:p>
          <a:p>
            <a:pPr lvl="2">
              <a:defRPr/>
            </a:pPr>
            <a:r>
              <a:rPr lang="en-US" dirty="0" smtClean="0"/>
              <a:t>Check image compatibility (tiff grayscale)</a:t>
            </a:r>
          </a:p>
          <a:p>
            <a:pPr lvl="2">
              <a:defRPr/>
            </a:pPr>
            <a:r>
              <a:rPr lang="en-US" dirty="0" smtClean="0"/>
              <a:t>FTP</a:t>
            </a:r>
          </a:p>
          <a:p>
            <a:pPr lvl="1">
              <a:defRPr/>
            </a:pPr>
            <a:r>
              <a:rPr lang="en-US" dirty="0" smtClean="0"/>
              <a:t>Views</a:t>
            </a:r>
          </a:p>
          <a:p>
            <a:pPr lvl="1">
              <a:defRPr/>
            </a:pPr>
            <a:r>
              <a:rPr lang="en-US" dirty="0" smtClean="0"/>
              <a:t>Specimen Information including Locality data</a:t>
            </a:r>
          </a:p>
          <a:p>
            <a:pPr lvl="1">
              <a:defRPr/>
            </a:pPr>
            <a:r>
              <a:rPr lang="en-US" dirty="0" smtClean="0"/>
              <a:t>Morphbank </a:t>
            </a:r>
          </a:p>
          <a:p>
            <a:pPr lvl="2">
              <a:defRPr/>
            </a:pPr>
            <a:r>
              <a:rPr lang="en-US" dirty="0" smtClean="0"/>
              <a:t>Contributor Name</a:t>
            </a:r>
          </a:p>
          <a:p>
            <a:pPr lvl="2">
              <a:defRPr/>
            </a:pPr>
            <a:r>
              <a:rPr lang="en-US" dirty="0" smtClean="0"/>
              <a:t>User Name</a:t>
            </a:r>
          </a:p>
          <a:p>
            <a:pPr lvl="2">
              <a:defRPr/>
            </a:pPr>
            <a:r>
              <a:rPr lang="en-US" dirty="0" smtClean="0"/>
              <a:t>Submitter Name</a:t>
            </a:r>
          </a:p>
          <a:p>
            <a:pPr lvl="2">
              <a:defRPr/>
            </a:pPr>
            <a:r>
              <a:rPr lang="en-US" dirty="0" smtClean="0"/>
              <a:t>Date to publish images</a:t>
            </a:r>
          </a:p>
          <a:p>
            <a:pPr lvl="2">
              <a:defRPr/>
            </a:pPr>
            <a:r>
              <a:rPr lang="en-US" dirty="0" smtClean="0"/>
              <a:t>External Links (project, institution, </a:t>
            </a:r>
            <a:r>
              <a:rPr lang="en-US" dirty="0" err="1" smtClean="0"/>
              <a:t>genbank</a:t>
            </a:r>
            <a:r>
              <a:rPr lang="en-US" dirty="0" smtClean="0"/>
              <a:t>, </a:t>
            </a:r>
            <a:r>
              <a:rPr lang="en-US" dirty="0" err="1" smtClean="0"/>
              <a:t>zootaxa</a:t>
            </a:r>
            <a:r>
              <a:rPr lang="en-US" dirty="0" smtClean="0"/>
              <a:t>, keys…)</a:t>
            </a:r>
          </a:p>
          <a:p>
            <a:pPr lvl="2">
              <a:defRPr/>
            </a:pPr>
            <a:r>
              <a:rPr lang="en-US" dirty="0" smtClean="0"/>
              <a:t>Logo</a:t>
            </a:r>
          </a:p>
          <a:p>
            <a:pPr lvl="1">
              <a:defRPr/>
            </a:pPr>
            <a:r>
              <a:rPr lang="en-US" dirty="0" smtClean="0"/>
              <a:t>Workbook appropriate for 100 – 250 images / upload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20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20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20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20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20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20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2000"/>
                                        <p:tgtEl>
                                          <p:spTgt spid="3">
                                            <p:txEl>
                                              <p:pRg st="11" end="1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2000"/>
                                        <p:tgtEl>
                                          <p:spTgt spid="3">
                                            <p:txEl>
                                              <p:pRg st="12" end="12"/>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fade">
                                      <p:cBhvr>
                                        <p:cTn id="59" dur="2000"/>
                                        <p:tgtEl>
                                          <p:spTgt spid="3">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14" end="14"/>
                                            </p:txEl>
                                          </p:spTgt>
                                        </p:tgtEl>
                                        <p:attrNameLst>
                                          <p:attrName>style.visibility</p:attrName>
                                        </p:attrNameLst>
                                      </p:cBhvr>
                                      <p:to>
                                        <p:strVal val="visible"/>
                                      </p:to>
                                    </p:set>
                                    <p:animEffect transition="in" filter="fade">
                                      <p:cBhvr>
                                        <p:cTn id="64" dur="2000"/>
                                        <p:tgtEl>
                                          <p:spTgt spid="3">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15" end="15"/>
                                            </p:txEl>
                                          </p:spTgt>
                                        </p:tgtEl>
                                        <p:attrNameLst>
                                          <p:attrName>style.visibility</p:attrName>
                                        </p:attrNameLst>
                                      </p:cBhvr>
                                      <p:to>
                                        <p:strVal val="visible"/>
                                      </p:to>
                                    </p:set>
                                    <p:animEffect transition="in" filter="fade">
                                      <p:cBhvr>
                                        <p:cTn id="69" dur="2000"/>
                                        <p:tgtEl>
                                          <p:spTgt spid="3">
                                            <p:txEl>
                                              <p:pRg st="15" end="1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16" end="16"/>
                                            </p:txEl>
                                          </p:spTgt>
                                        </p:tgtEl>
                                        <p:attrNameLst>
                                          <p:attrName>style.visibility</p:attrName>
                                        </p:attrNameLst>
                                      </p:cBhvr>
                                      <p:to>
                                        <p:strVal val="visible"/>
                                      </p:to>
                                    </p:set>
                                    <p:animEffect transition="in" filter="fade">
                                      <p:cBhvr>
                                        <p:cTn id="74" dur="2000"/>
                                        <p:tgtEl>
                                          <p:spTgt spid="3">
                                            <p:txEl>
                                              <p:pRg st="16" end="1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animEffect transition="in" filter="fade">
                                      <p:cBhvr>
                                        <p:cTn id="79" dur="2000"/>
                                        <p:tgtEl>
                                          <p:spTgt spid="3">
                                            <p:txEl>
                                              <p:pRg st="17" end="17"/>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
                                            <p:txEl>
                                              <p:pRg st="18" end="18"/>
                                            </p:txEl>
                                          </p:spTgt>
                                        </p:tgtEl>
                                        <p:attrNameLst>
                                          <p:attrName>style.visibility</p:attrName>
                                        </p:attrNameLst>
                                      </p:cBhvr>
                                      <p:to>
                                        <p:strVal val="visible"/>
                                      </p:to>
                                    </p:set>
                                    <p:animEffect transition="in" filter="fade">
                                      <p:cBhvr>
                                        <p:cTn id="84" dur="20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9050" y="30163"/>
            <a:ext cx="7361238" cy="639762"/>
          </a:xfrm>
        </p:spPr>
        <p:txBody>
          <a:bodyPr/>
          <a:lstStyle/>
          <a:p>
            <a:r>
              <a:rPr lang="en-US" dirty="0" smtClean="0"/>
              <a:t>Morphbank Excel Workbook</a:t>
            </a:r>
          </a:p>
        </p:txBody>
      </p:sp>
      <p:sp>
        <p:nvSpPr>
          <p:cNvPr id="31747" name="Content Placeholder 2"/>
          <p:cNvSpPr>
            <a:spLocks noGrp="1"/>
          </p:cNvSpPr>
          <p:nvPr>
            <p:ph idx="1"/>
          </p:nvPr>
        </p:nvSpPr>
        <p:spPr>
          <a:xfrm>
            <a:off x="0" y="533400"/>
            <a:ext cx="5638800" cy="604838"/>
          </a:xfrm>
        </p:spPr>
        <p:txBody>
          <a:bodyPr/>
          <a:lstStyle/>
          <a:p>
            <a:r>
              <a:rPr lang="en-US" smtClean="0"/>
              <a:t>Image Collection worksheet</a:t>
            </a:r>
          </a:p>
        </p:txBody>
      </p:sp>
      <p:pic>
        <p:nvPicPr>
          <p:cNvPr id="31748" name="Picture 3"/>
          <p:cNvPicPr>
            <a:picLocks noChangeAspect="1" noChangeArrowheads="1"/>
          </p:cNvPicPr>
          <p:nvPr/>
        </p:nvPicPr>
        <p:blipFill>
          <a:blip r:embed="rId2" cstate="print"/>
          <a:srcRect/>
          <a:stretch>
            <a:fillRect/>
          </a:stretch>
        </p:blipFill>
        <p:spPr bwMode="auto">
          <a:xfrm>
            <a:off x="304800" y="1066800"/>
            <a:ext cx="7491413" cy="5075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 y="-38695"/>
            <a:ext cx="7361237" cy="639763"/>
          </a:xfrm>
        </p:spPr>
        <p:txBody>
          <a:bodyPr/>
          <a:lstStyle/>
          <a:p>
            <a:r>
              <a:rPr lang="en-US" dirty="0" smtClean="0">
                <a:hlinkClick r:id="rId2"/>
              </a:rPr>
              <a:t>www.morphbank.net</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857537" y="751367"/>
            <a:ext cx="7753063" cy="5344633"/>
          </a:xfrm>
          <a:prstGeom prst="rect">
            <a:avLst/>
          </a:prstGeom>
          <a:noFill/>
          <a:ln w="9525">
            <a:noFill/>
            <a:miter lim="800000"/>
            <a:headEnd/>
            <a:tailEnd/>
          </a:ln>
        </p:spPr>
      </p:pic>
      <p:pic>
        <p:nvPicPr>
          <p:cNvPr id="5" name="Picture 4" descr="PPTED1E.png"/>
          <p:cNvPicPr>
            <a:picLocks noChangeAspect="1"/>
          </p:cNvPicPr>
          <p:nvPr/>
        </p:nvPicPr>
        <p:blipFill>
          <a:blip r:embed="rId4" cstate="print"/>
          <a:stretch>
            <a:fillRect/>
          </a:stretch>
        </p:blipFill>
        <p:spPr>
          <a:xfrm>
            <a:off x="3962400" y="1828800"/>
            <a:ext cx="1819048" cy="2180953"/>
          </a:xfrm>
          <a:prstGeom prst="rect">
            <a:avLst/>
          </a:prstGeom>
        </p:spPr>
      </p:pic>
      <p:pic>
        <p:nvPicPr>
          <p:cNvPr id="7" name="Picture 6" descr="PPTCB0F.png"/>
          <p:cNvPicPr>
            <a:picLocks noChangeAspect="1"/>
          </p:cNvPicPr>
          <p:nvPr/>
        </p:nvPicPr>
        <p:blipFill>
          <a:blip r:embed="rId5" cstate="print"/>
          <a:stretch>
            <a:fillRect/>
          </a:stretch>
        </p:blipFill>
        <p:spPr>
          <a:xfrm>
            <a:off x="5867400" y="2209800"/>
            <a:ext cx="1352381" cy="1942857"/>
          </a:xfrm>
          <a:prstGeom prst="rect">
            <a:avLst/>
          </a:prstGeom>
        </p:spPr>
      </p:pic>
      <p:pic>
        <p:nvPicPr>
          <p:cNvPr id="6" name="Picture 5" descr="PPT8A28.png"/>
          <p:cNvPicPr>
            <a:picLocks noChangeAspect="1"/>
          </p:cNvPicPr>
          <p:nvPr/>
        </p:nvPicPr>
        <p:blipFill>
          <a:blip r:embed="rId6" cstate="print"/>
          <a:stretch>
            <a:fillRect/>
          </a:stretch>
        </p:blipFill>
        <p:spPr>
          <a:xfrm>
            <a:off x="6553200" y="1828800"/>
            <a:ext cx="1666667" cy="1133333"/>
          </a:xfrm>
          <a:prstGeom prst="rect">
            <a:avLst/>
          </a:prstGeom>
        </p:spPr>
      </p:pic>
      <p:pic>
        <p:nvPicPr>
          <p:cNvPr id="8" name="Picture 7" descr="PPT4619.png"/>
          <p:cNvPicPr>
            <a:picLocks noChangeAspect="1"/>
          </p:cNvPicPr>
          <p:nvPr/>
        </p:nvPicPr>
        <p:blipFill>
          <a:blip r:embed="rId7" cstate="print"/>
          <a:stretch>
            <a:fillRect/>
          </a:stretch>
        </p:blipFill>
        <p:spPr>
          <a:xfrm>
            <a:off x="5867400" y="1828800"/>
            <a:ext cx="1114286" cy="285714"/>
          </a:xfrm>
          <a:prstGeom prst="rect">
            <a:avLst/>
          </a:prstGeom>
        </p:spPr>
      </p:pic>
      <p:pic>
        <p:nvPicPr>
          <p:cNvPr id="11" name="Picture 10" descr="PPT9406.png"/>
          <p:cNvPicPr>
            <a:picLocks noChangeAspect="1"/>
          </p:cNvPicPr>
          <p:nvPr/>
        </p:nvPicPr>
        <p:blipFill>
          <a:blip r:embed="rId8" cstate="print"/>
          <a:stretch>
            <a:fillRect/>
          </a:stretch>
        </p:blipFill>
        <p:spPr>
          <a:xfrm>
            <a:off x="114885" y="619809"/>
            <a:ext cx="8724315" cy="61619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9050" y="30163"/>
            <a:ext cx="7361238" cy="639762"/>
          </a:xfrm>
        </p:spPr>
        <p:txBody>
          <a:bodyPr/>
          <a:lstStyle/>
          <a:p>
            <a:r>
              <a:rPr lang="en-US" dirty="0" smtClean="0"/>
              <a:t>Morphbank Excel Workbook</a:t>
            </a:r>
          </a:p>
        </p:txBody>
      </p:sp>
      <p:sp>
        <p:nvSpPr>
          <p:cNvPr id="32771" name="Content Placeholder 2"/>
          <p:cNvSpPr>
            <a:spLocks noGrp="1"/>
          </p:cNvSpPr>
          <p:nvPr>
            <p:ph idx="1"/>
          </p:nvPr>
        </p:nvSpPr>
        <p:spPr>
          <a:xfrm>
            <a:off x="122238" y="685800"/>
            <a:ext cx="8640762" cy="2743200"/>
          </a:xfrm>
        </p:spPr>
        <p:txBody>
          <a:bodyPr/>
          <a:lstStyle/>
          <a:p>
            <a:r>
              <a:rPr lang="en-US" smtClean="0"/>
              <a:t>Supporting Data worksheet</a:t>
            </a:r>
          </a:p>
          <a:p>
            <a:pPr lvl="1"/>
            <a:r>
              <a:rPr lang="en-US" smtClean="0"/>
              <a:t>Multiple Drop-downs</a:t>
            </a:r>
          </a:p>
          <a:p>
            <a:pPr lvl="2"/>
            <a:r>
              <a:rPr lang="en-US" smtClean="0"/>
              <a:t>Add terms to any given drop-down using this sheet</a:t>
            </a:r>
          </a:p>
          <a:p>
            <a:pPr lvl="2"/>
            <a:r>
              <a:rPr lang="en-US" smtClean="0"/>
              <a:t>If many new terms are needed (e. g. for an ontology)</a:t>
            </a:r>
          </a:p>
          <a:p>
            <a:pPr lvl="3"/>
            <a:r>
              <a:rPr lang="en-US" smtClean="0"/>
              <a:t>Data &gt; Data Validation and Formulas &gt; Name Manager*</a:t>
            </a:r>
          </a:p>
        </p:txBody>
      </p:sp>
      <p:pic>
        <p:nvPicPr>
          <p:cNvPr id="32772" name="Picture 2"/>
          <p:cNvPicPr>
            <a:picLocks noChangeAspect="1" noChangeArrowheads="1"/>
          </p:cNvPicPr>
          <p:nvPr/>
        </p:nvPicPr>
        <p:blipFill>
          <a:blip r:embed="rId2" cstate="print"/>
          <a:srcRect/>
          <a:stretch>
            <a:fillRect/>
          </a:stretch>
        </p:blipFill>
        <p:spPr bwMode="auto">
          <a:xfrm>
            <a:off x="228600" y="3352800"/>
            <a:ext cx="9067800" cy="2160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9050" y="30163"/>
            <a:ext cx="7361238" cy="639762"/>
          </a:xfrm>
        </p:spPr>
        <p:txBody>
          <a:bodyPr/>
          <a:lstStyle/>
          <a:p>
            <a:r>
              <a:rPr lang="en-US" dirty="0" smtClean="0"/>
              <a:t>Morphbank Excel Workbook</a:t>
            </a:r>
          </a:p>
        </p:txBody>
      </p:sp>
      <p:sp>
        <p:nvSpPr>
          <p:cNvPr id="33795" name="Content Placeholder 2"/>
          <p:cNvSpPr>
            <a:spLocks noGrp="1"/>
          </p:cNvSpPr>
          <p:nvPr>
            <p:ph idx="1"/>
          </p:nvPr>
        </p:nvSpPr>
        <p:spPr>
          <a:xfrm>
            <a:off x="141288" y="919163"/>
            <a:ext cx="8640762" cy="757237"/>
          </a:xfrm>
        </p:spPr>
        <p:txBody>
          <a:bodyPr/>
          <a:lstStyle/>
          <a:p>
            <a:r>
              <a:rPr lang="en-US" smtClean="0"/>
              <a:t>Locality Worksheet</a:t>
            </a:r>
          </a:p>
        </p:txBody>
      </p:sp>
      <p:pic>
        <p:nvPicPr>
          <p:cNvPr id="33796" name="Picture 2"/>
          <p:cNvPicPr>
            <a:picLocks noChangeAspect="1" noChangeArrowheads="1"/>
          </p:cNvPicPr>
          <p:nvPr/>
        </p:nvPicPr>
        <p:blipFill>
          <a:blip r:embed="rId2" cstate="print"/>
          <a:srcRect/>
          <a:stretch>
            <a:fillRect/>
          </a:stretch>
        </p:blipFill>
        <p:spPr bwMode="auto">
          <a:xfrm>
            <a:off x="152400" y="1676400"/>
            <a:ext cx="9221788" cy="2557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idx="1"/>
          </p:nvPr>
        </p:nvSpPr>
        <p:spPr>
          <a:xfrm>
            <a:off x="293688" y="609600"/>
            <a:ext cx="9155112" cy="5943600"/>
          </a:xfrm>
        </p:spPr>
        <p:txBody>
          <a:bodyPr>
            <a:normAutofit fontScale="70000" lnSpcReduction="20000"/>
          </a:bodyPr>
          <a:lstStyle/>
          <a:p>
            <a:pPr>
              <a:defRPr/>
            </a:pPr>
            <a:r>
              <a:rPr lang="en-US" dirty="0" smtClean="0"/>
              <a:t>Specimen Taxon Data worksheet</a:t>
            </a:r>
          </a:p>
          <a:p>
            <a:pPr lvl="1">
              <a:defRPr/>
            </a:pPr>
            <a:r>
              <a:rPr lang="en-US" dirty="0" smtClean="0"/>
              <a:t>Check names in Morphbank &gt; </a:t>
            </a:r>
            <a:r>
              <a:rPr lang="en-US" dirty="0" smtClean="0">
                <a:hlinkClick r:id="rId2"/>
              </a:rPr>
              <a:t>Taxon Search</a:t>
            </a:r>
            <a:r>
              <a:rPr lang="en-US" dirty="0" smtClean="0"/>
              <a:t> or </a:t>
            </a:r>
            <a:r>
              <a:rPr lang="en-US" dirty="0" smtClean="0">
                <a:hlinkClick r:id="rId3"/>
              </a:rPr>
              <a:t>Name Query</a:t>
            </a:r>
            <a:endParaRPr lang="en-US" dirty="0" smtClean="0"/>
          </a:p>
          <a:p>
            <a:pPr lvl="2">
              <a:defRPr/>
            </a:pPr>
            <a:r>
              <a:rPr lang="en-US" dirty="0" smtClean="0"/>
              <a:t>Add names via Web &gt; rank Sub-order or lower</a:t>
            </a:r>
          </a:p>
          <a:p>
            <a:pPr lvl="2">
              <a:defRPr/>
            </a:pPr>
            <a:r>
              <a:rPr lang="en-US" dirty="0" smtClean="0"/>
              <a:t>Add names via Specimen Taxon Data worksheet &gt; rank species or lower</a:t>
            </a:r>
          </a:p>
          <a:p>
            <a:pPr lvl="2">
              <a:defRPr/>
            </a:pPr>
            <a:endParaRPr lang="en-US" dirty="0" smtClean="0"/>
          </a:p>
          <a:p>
            <a:pPr lvl="2">
              <a:defRPr/>
            </a:pPr>
            <a:endParaRPr lang="en-US" dirty="0" smtClean="0"/>
          </a:p>
          <a:p>
            <a:pPr lvl="2">
              <a:defRPr/>
            </a:pPr>
            <a:endParaRPr lang="en-US" dirty="0" smtClean="0"/>
          </a:p>
          <a:p>
            <a:pPr lvl="2">
              <a:defRPr/>
            </a:pPr>
            <a:endParaRPr lang="en-US" dirty="0" smtClean="0"/>
          </a:p>
          <a:p>
            <a:pPr lvl="2">
              <a:defRPr/>
            </a:pPr>
            <a:endParaRPr lang="en-US" dirty="0" smtClean="0"/>
          </a:p>
          <a:p>
            <a:pPr lvl="2">
              <a:defRPr/>
            </a:pPr>
            <a:endParaRPr lang="en-US" dirty="0" smtClean="0"/>
          </a:p>
          <a:p>
            <a:pPr lvl="2">
              <a:defRPr/>
            </a:pPr>
            <a:endParaRPr lang="en-US" dirty="0" smtClean="0"/>
          </a:p>
          <a:p>
            <a:pPr lvl="2">
              <a:defRPr/>
            </a:pPr>
            <a:endParaRPr lang="en-US" dirty="0" smtClean="0"/>
          </a:p>
          <a:p>
            <a:pPr lvl="2">
              <a:defRPr/>
            </a:pPr>
            <a:endParaRPr lang="en-US" dirty="0" smtClean="0"/>
          </a:p>
          <a:p>
            <a:pPr lvl="2">
              <a:defRPr/>
            </a:pPr>
            <a:endParaRPr lang="en-US" dirty="0" smtClean="0"/>
          </a:p>
          <a:p>
            <a:pPr lvl="2">
              <a:defRPr/>
            </a:pPr>
            <a:r>
              <a:rPr lang="en-US" dirty="0" smtClean="0"/>
              <a:t>Add many names &gt; contact mbadmin</a:t>
            </a:r>
          </a:p>
          <a:p>
            <a:pPr lvl="1">
              <a:defRPr/>
            </a:pPr>
            <a:r>
              <a:rPr lang="en-US" dirty="0" smtClean="0"/>
              <a:t>Column A – G &gt; parents of Column H</a:t>
            </a:r>
          </a:p>
          <a:p>
            <a:pPr lvl="2">
              <a:defRPr/>
            </a:pPr>
            <a:r>
              <a:rPr lang="en-US" dirty="0" smtClean="0"/>
              <a:t>Add one rank per row</a:t>
            </a:r>
          </a:p>
          <a:p>
            <a:pPr lvl="1">
              <a:defRPr/>
            </a:pPr>
            <a:r>
              <a:rPr lang="en-US" dirty="0" smtClean="0"/>
              <a:t>Names in Column H create drop-down on Specimen worksheet</a:t>
            </a:r>
          </a:p>
          <a:p>
            <a:pPr lvl="1">
              <a:defRPr/>
            </a:pPr>
            <a:r>
              <a:rPr lang="en-US" dirty="0" smtClean="0"/>
              <a:t>*If Names needed are already in Morphbank</a:t>
            </a:r>
          </a:p>
          <a:p>
            <a:pPr lvl="2">
              <a:defRPr/>
            </a:pPr>
            <a:r>
              <a:rPr lang="en-US" dirty="0" smtClean="0"/>
              <a:t>Column A (Family) and Column H (Scientific Name String) only</a:t>
            </a:r>
          </a:p>
          <a:p>
            <a:pPr lvl="2">
              <a:defRPr/>
            </a:pPr>
            <a:r>
              <a:rPr lang="en-US" dirty="0" smtClean="0"/>
              <a:t>Scientific Name String must match exactly</a:t>
            </a:r>
          </a:p>
        </p:txBody>
      </p:sp>
      <p:sp>
        <p:nvSpPr>
          <p:cNvPr id="34819" name="Title 1"/>
          <p:cNvSpPr>
            <a:spLocks noGrp="1"/>
          </p:cNvSpPr>
          <p:nvPr>
            <p:ph type="title"/>
          </p:nvPr>
        </p:nvSpPr>
        <p:spPr>
          <a:xfrm>
            <a:off x="19050" y="30163"/>
            <a:ext cx="7361238" cy="639762"/>
          </a:xfrm>
        </p:spPr>
        <p:txBody>
          <a:bodyPr/>
          <a:lstStyle/>
          <a:p>
            <a:r>
              <a:rPr lang="en-US" dirty="0" smtClean="0"/>
              <a:t>Morphbank Excel Workbook</a:t>
            </a:r>
          </a:p>
        </p:txBody>
      </p:sp>
      <p:pic>
        <p:nvPicPr>
          <p:cNvPr id="34820" name="Picture 6"/>
          <p:cNvPicPr>
            <a:picLocks noChangeAspect="1" noChangeArrowheads="1"/>
          </p:cNvPicPr>
          <p:nvPr/>
        </p:nvPicPr>
        <p:blipFill>
          <a:blip r:embed="rId4" cstate="print"/>
          <a:srcRect/>
          <a:stretch>
            <a:fillRect/>
          </a:stretch>
        </p:blipFill>
        <p:spPr bwMode="auto">
          <a:xfrm>
            <a:off x="0" y="1793875"/>
            <a:ext cx="9644063" cy="241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9050" y="30163"/>
            <a:ext cx="7361238" cy="639762"/>
          </a:xfrm>
        </p:spPr>
        <p:txBody>
          <a:bodyPr/>
          <a:lstStyle/>
          <a:p>
            <a:r>
              <a:rPr lang="en-US" dirty="0" smtClean="0"/>
              <a:t>Morphbank Excel Workbook</a:t>
            </a:r>
          </a:p>
        </p:txBody>
      </p:sp>
      <p:sp>
        <p:nvSpPr>
          <p:cNvPr id="35843" name="Content Placeholder 2"/>
          <p:cNvSpPr>
            <a:spLocks noGrp="1"/>
          </p:cNvSpPr>
          <p:nvPr>
            <p:ph idx="1"/>
          </p:nvPr>
        </p:nvSpPr>
        <p:spPr>
          <a:xfrm>
            <a:off x="141288" y="919163"/>
            <a:ext cx="9002712" cy="5253037"/>
          </a:xfrm>
        </p:spPr>
        <p:txBody>
          <a:bodyPr/>
          <a:lstStyle/>
          <a:p>
            <a:r>
              <a:rPr lang="en-US" dirty="0" smtClean="0"/>
              <a:t>Specimen Taxon Data</a:t>
            </a:r>
          </a:p>
          <a:p>
            <a:pPr lvl="1"/>
            <a:r>
              <a:rPr lang="en-US" dirty="0" smtClean="0"/>
              <a:t>Sample  worksheet</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Names in Column H &gt; appear in Specimen worksheet drop down</a:t>
            </a:r>
          </a:p>
        </p:txBody>
      </p:sp>
      <p:pic>
        <p:nvPicPr>
          <p:cNvPr id="35844" name="Picture 5"/>
          <p:cNvPicPr>
            <a:picLocks noChangeAspect="1" noChangeArrowheads="1"/>
          </p:cNvPicPr>
          <p:nvPr/>
        </p:nvPicPr>
        <p:blipFill>
          <a:blip r:embed="rId2" cstate="print"/>
          <a:srcRect/>
          <a:stretch>
            <a:fillRect/>
          </a:stretch>
        </p:blipFill>
        <p:spPr bwMode="auto">
          <a:xfrm>
            <a:off x="228600" y="2057400"/>
            <a:ext cx="8753475" cy="3009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9050" y="30163"/>
            <a:ext cx="7361238" cy="639762"/>
          </a:xfrm>
        </p:spPr>
        <p:txBody>
          <a:bodyPr/>
          <a:lstStyle/>
          <a:p>
            <a:r>
              <a:rPr lang="en-US" dirty="0" smtClean="0"/>
              <a:t>Morphbank Excel Workbook</a:t>
            </a:r>
          </a:p>
        </p:txBody>
      </p:sp>
      <p:sp>
        <p:nvSpPr>
          <p:cNvPr id="36867" name="Content Placeholder 2"/>
          <p:cNvSpPr>
            <a:spLocks noGrp="1"/>
          </p:cNvSpPr>
          <p:nvPr>
            <p:ph idx="1"/>
          </p:nvPr>
        </p:nvSpPr>
        <p:spPr>
          <a:xfrm>
            <a:off x="76200" y="636588"/>
            <a:ext cx="8640763" cy="639762"/>
          </a:xfrm>
        </p:spPr>
        <p:txBody>
          <a:bodyPr/>
          <a:lstStyle/>
          <a:p>
            <a:r>
              <a:rPr lang="en-US" smtClean="0"/>
              <a:t>Specimen worksheet</a:t>
            </a:r>
          </a:p>
        </p:txBody>
      </p:sp>
      <p:pic>
        <p:nvPicPr>
          <p:cNvPr id="36868" name="Picture 9"/>
          <p:cNvPicPr>
            <a:picLocks noChangeAspect="1" noChangeArrowheads="1"/>
          </p:cNvPicPr>
          <p:nvPr/>
        </p:nvPicPr>
        <p:blipFill>
          <a:blip r:embed="rId2" cstate="print"/>
          <a:srcRect/>
          <a:stretch>
            <a:fillRect/>
          </a:stretch>
        </p:blipFill>
        <p:spPr bwMode="auto">
          <a:xfrm>
            <a:off x="2411413" y="4154488"/>
            <a:ext cx="6848475" cy="1943100"/>
          </a:xfrm>
          <a:prstGeom prst="rect">
            <a:avLst/>
          </a:prstGeom>
          <a:noFill/>
          <a:ln w="9525">
            <a:noFill/>
            <a:miter lim="800000"/>
            <a:headEnd/>
            <a:tailEnd/>
          </a:ln>
        </p:spPr>
      </p:pic>
      <p:pic>
        <p:nvPicPr>
          <p:cNvPr id="36869" name="Picture 8"/>
          <p:cNvPicPr>
            <a:picLocks noChangeAspect="1" noChangeArrowheads="1"/>
          </p:cNvPicPr>
          <p:nvPr/>
        </p:nvPicPr>
        <p:blipFill>
          <a:blip r:embed="rId3" cstate="print"/>
          <a:srcRect/>
          <a:stretch>
            <a:fillRect/>
          </a:stretch>
        </p:blipFill>
        <p:spPr bwMode="auto">
          <a:xfrm>
            <a:off x="1095375" y="2659063"/>
            <a:ext cx="7410450" cy="1943100"/>
          </a:xfrm>
          <a:prstGeom prst="rect">
            <a:avLst/>
          </a:prstGeom>
          <a:noFill/>
          <a:ln w="9525">
            <a:noFill/>
            <a:miter lim="800000"/>
            <a:headEnd/>
            <a:tailEnd/>
          </a:ln>
        </p:spPr>
      </p:pic>
      <p:pic>
        <p:nvPicPr>
          <p:cNvPr id="36870" name="Picture 7"/>
          <p:cNvPicPr>
            <a:picLocks noChangeAspect="1" noChangeArrowheads="1"/>
          </p:cNvPicPr>
          <p:nvPr/>
        </p:nvPicPr>
        <p:blipFill>
          <a:blip r:embed="rId4" cstate="print"/>
          <a:srcRect/>
          <a:stretch>
            <a:fillRect/>
          </a:stretch>
        </p:blipFill>
        <p:spPr bwMode="auto">
          <a:xfrm>
            <a:off x="342900" y="1162050"/>
            <a:ext cx="7505700" cy="196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9050" y="30163"/>
            <a:ext cx="7361238" cy="639762"/>
          </a:xfrm>
        </p:spPr>
        <p:txBody>
          <a:bodyPr/>
          <a:lstStyle/>
          <a:p>
            <a:r>
              <a:rPr lang="en-US" dirty="0" smtClean="0"/>
              <a:t>Morphbank Excel Workbook</a:t>
            </a:r>
          </a:p>
        </p:txBody>
      </p:sp>
      <p:sp>
        <p:nvSpPr>
          <p:cNvPr id="37891" name="Content Placeholder 2"/>
          <p:cNvSpPr>
            <a:spLocks noGrp="1"/>
          </p:cNvSpPr>
          <p:nvPr>
            <p:ph idx="1"/>
          </p:nvPr>
        </p:nvSpPr>
        <p:spPr>
          <a:xfrm>
            <a:off x="141288" y="563563"/>
            <a:ext cx="8640762" cy="681037"/>
          </a:xfrm>
        </p:spPr>
        <p:txBody>
          <a:bodyPr/>
          <a:lstStyle/>
          <a:p>
            <a:r>
              <a:rPr lang="en-US" smtClean="0"/>
              <a:t>My View worksheet</a:t>
            </a:r>
          </a:p>
        </p:txBody>
      </p:sp>
      <p:pic>
        <p:nvPicPr>
          <p:cNvPr id="37892" name="Picture 4"/>
          <p:cNvPicPr>
            <a:picLocks noChangeAspect="1" noChangeArrowheads="1"/>
          </p:cNvPicPr>
          <p:nvPr/>
        </p:nvPicPr>
        <p:blipFill>
          <a:blip r:embed="rId2" cstate="print"/>
          <a:srcRect/>
          <a:stretch>
            <a:fillRect/>
          </a:stretch>
        </p:blipFill>
        <p:spPr bwMode="auto">
          <a:xfrm>
            <a:off x="152400" y="1093788"/>
            <a:ext cx="9372600" cy="2487612"/>
          </a:xfrm>
          <a:prstGeom prst="rect">
            <a:avLst/>
          </a:prstGeom>
          <a:noFill/>
          <a:ln w="9525">
            <a:noFill/>
            <a:miter lim="800000"/>
            <a:headEnd/>
            <a:tailEnd/>
          </a:ln>
        </p:spPr>
      </p:pic>
      <p:pic>
        <p:nvPicPr>
          <p:cNvPr id="37893" name="Picture 6"/>
          <p:cNvPicPr>
            <a:picLocks noChangeAspect="1" noChangeArrowheads="1"/>
          </p:cNvPicPr>
          <p:nvPr/>
        </p:nvPicPr>
        <p:blipFill>
          <a:blip r:embed="rId3" cstate="print"/>
          <a:srcRect/>
          <a:stretch>
            <a:fillRect/>
          </a:stretch>
        </p:blipFill>
        <p:spPr bwMode="auto">
          <a:xfrm>
            <a:off x="103188" y="3719513"/>
            <a:ext cx="9448800" cy="203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9050" y="30163"/>
            <a:ext cx="7361238" cy="639762"/>
          </a:xfrm>
        </p:spPr>
        <p:txBody>
          <a:bodyPr/>
          <a:lstStyle/>
          <a:p>
            <a:r>
              <a:rPr lang="en-US" dirty="0" smtClean="0"/>
              <a:t>Morphbank Excel Workbook</a:t>
            </a:r>
          </a:p>
        </p:txBody>
      </p:sp>
      <p:sp>
        <p:nvSpPr>
          <p:cNvPr id="38915" name="Content Placeholder 2"/>
          <p:cNvSpPr>
            <a:spLocks noGrp="1"/>
          </p:cNvSpPr>
          <p:nvPr>
            <p:ph idx="1"/>
          </p:nvPr>
        </p:nvSpPr>
        <p:spPr>
          <a:xfrm>
            <a:off x="141288" y="919163"/>
            <a:ext cx="8640762" cy="681037"/>
          </a:xfrm>
        </p:spPr>
        <p:txBody>
          <a:bodyPr/>
          <a:lstStyle/>
          <a:p>
            <a:r>
              <a:rPr lang="en-US" smtClean="0"/>
              <a:t>Images worksheet</a:t>
            </a:r>
          </a:p>
        </p:txBody>
      </p:sp>
      <p:pic>
        <p:nvPicPr>
          <p:cNvPr id="38916" name="Picture 2"/>
          <p:cNvPicPr>
            <a:picLocks noChangeAspect="1" noChangeArrowheads="1"/>
          </p:cNvPicPr>
          <p:nvPr/>
        </p:nvPicPr>
        <p:blipFill>
          <a:blip r:embed="rId2" cstate="print"/>
          <a:srcRect/>
          <a:stretch>
            <a:fillRect/>
          </a:stretch>
        </p:blipFill>
        <p:spPr bwMode="auto">
          <a:xfrm>
            <a:off x="106363" y="1493838"/>
            <a:ext cx="9418637"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9050" y="30163"/>
            <a:ext cx="7361238" cy="639762"/>
          </a:xfrm>
        </p:spPr>
        <p:txBody>
          <a:bodyPr/>
          <a:lstStyle/>
          <a:p>
            <a:r>
              <a:rPr lang="en-US" dirty="0" smtClean="0"/>
              <a:t>Morphbank Excel Workbook</a:t>
            </a:r>
          </a:p>
        </p:txBody>
      </p:sp>
      <p:sp>
        <p:nvSpPr>
          <p:cNvPr id="3" name="Content Placeholder 2"/>
          <p:cNvSpPr>
            <a:spLocks noGrp="1"/>
          </p:cNvSpPr>
          <p:nvPr>
            <p:ph idx="1"/>
          </p:nvPr>
        </p:nvSpPr>
        <p:spPr>
          <a:xfrm>
            <a:off x="141288" y="838200"/>
            <a:ext cx="9078912" cy="5105400"/>
          </a:xfrm>
        </p:spPr>
        <p:txBody>
          <a:bodyPr>
            <a:normAutofit fontScale="62500" lnSpcReduction="20000"/>
          </a:bodyPr>
          <a:lstStyle/>
          <a:p>
            <a:pPr>
              <a:defRPr/>
            </a:pPr>
            <a:r>
              <a:rPr lang="en-US" dirty="0" smtClean="0"/>
              <a:t>FTP completed workbook and images to </a:t>
            </a:r>
          </a:p>
          <a:p>
            <a:pPr lvl="1">
              <a:defRPr/>
            </a:pPr>
            <a:r>
              <a:rPr lang="en-US" dirty="0" smtClean="0"/>
              <a:t>hostname &gt; </a:t>
            </a:r>
            <a:r>
              <a:rPr lang="en-US" dirty="0" smtClean="0">
                <a:hlinkClick r:id="rId2"/>
              </a:rPr>
              <a:t>ftp.morphbank.net</a:t>
            </a:r>
            <a:endParaRPr lang="en-US" dirty="0" smtClean="0"/>
          </a:p>
          <a:p>
            <a:pPr lvl="1">
              <a:defRPr/>
            </a:pPr>
            <a:r>
              <a:rPr lang="en-US" dirty="0" smtClean="0"/>
              <a:t>contact </a:t>
            </a:r>
            <a:r>
              <a:rPr lang="en-US" dirty="0" smtClean="0">
                <a:hlinkClick r:id="rId3"/>
              </a:rPr>
              <a:t>mbadmin@scs.fsu.edu</a:t>
            </a:r>
            <a:r>
              <a:rPr lang="en-US" dirty="0" smtClean="0"/>
              <a:t> for</a:t>
            </a:r>
          </a:p>
          <a:p>
            <a:pPr lvl="2">
              <a:defRPr/>
            </a:pPr>
            <a:r>
              <a:rPr lang="en-US" dirty="0" smtClean="0"/>
              <a:t>ftp username and password</a:t>
            </a:r>
          </a:p>
          <a:p>
            <a:pPr>
              <a:defRPr/>
            </a:pPr>
            <a:r>
              <a:rPr lang="en-US" dirty="0" smtClean="0"/>
              <a:t>Use Web services &gt; </a:t>
            </a:r>
            <a:r>
              <a:rPr lang="en-US" dirty="0" smtClean="0">
                <a:hlinkClick r:id="rId4"/>
              </a:rPr>
              <a:t>http://services.morphbank.net/mb2/</a:t>
            </a:r>
            <a:r>
              <a:rPr lang="en-US" dirty="0" smtClean="0"/>
              <a:t> to </a:t>
            </a:r>
          </a:p>
          <a:p>
            <a:pPr lvl="1">
              <a:defRPr/>
            </a:pPr>
            <a:r>
              <a:rPr lang="en-US" dirty="0" smtClean="0"/>
              <a:t>retrieve Morphbank Ids </a:t>
            </a:r>
          </a:p>
          <a:p>
            <a:pPr lvl="1">
              <a:defRPr/>
            </a:pPr>
            <a:r>
              <a:rPr lang="en-US" dirty="0" smtClean="0"/>
              <a:t>create RSS feeds</a:t>
            </a:r>
          </a:p>
          <a:p>
            <a:pPr lvl="1">
              <a:defRPr/>
            </a:pPr>
            <a:r>
              <a:rPr lang="en-US" dirty="0" smtClean="0"/>
              <a:t>Create Google Maps of geolocated Morphbank Specimens</a:t>
            </a:r>
          </a:p>
          <a:p>
            <a:pPr lvl="1">
              <a:defRPr/>
            </a:pPr>
            <a:r>
              <a:rPr lang="en-US" dirty="0" smtClean="0"/>
              <a:t>output Morphbank Data in XML</a:t>
            </a:r>
          </a:p>
          <a:p>
            <a:pPr>
              <a:defRPr/>
            </a:pPr>
            <a:r>
              <a:rPr lang="en-US" dirty="0" smtClean="0"/>
              <a:t>In Morphbank &gt; post upload possibilities &gt; use ids to</a:t>
            </a:r>
          </a:p>
          <a:p>
            <a:pPr lvl="1">
              <a:defRPr/>
            </a:pPr>
            <a:r>
              <a:rPr lang="en-US" dirty="0" smtClean="0"/>
              <a:t>create collections</a:t>
            </a:r>
          </a:p>
          <a:p>
            <a:pPr lvl="1">
              <a:defRPr/>
            </a:pPr>
            <a:r>
              <a:rPr lang="en-US" dirty="0" smtClean="0"/>
              <a:t>make annotations</a:t>
            </a:r>
          </a:p>
          <a:p>
            <a:pPr lvl="1">
              <a:defRPr/>
            </a:pPr>
            <a:r>
              <a:rPr lang="en-US" dirty="0" smtClean="0"/>
              <a:t>illustrate characters</a:t>
            </a:r>
          </a:p>
          <a:p>
            <a:pPr lvl="1">
              <a:defRPr/>
            </a:pPr>
            <a:r>
              <a:rPr lang="en-US" dirty="0" smtClean="0"/>
              <a:t>create OTUs</a:t>
            </a:r>
          </a:p>
          <a:p>
            <a:pPr lvl="1">
              <a:defRPr/>
            </a:pPr>
            <a:r>
              <a:rPr lang="en-US" dirty="0" smtClean="0"/>
              <a:t>use </a:t>
            </a:r>
            <a:r>
              <a:rPr lang="en-US" dirty="0" err="1" smtClean="0"/>
              <a:t>LinkOut</a:t>
            </a:r>
            <a:r>
              <a:rPr lang="en-US" dirty="0" smtClean="0"/>
              <a:t> (</a:t>
            </a:r>
            <a:r>
              <a:rPr lang="en-US" dirty="0" err="1" smtClean="0"/>
              <a:t>GenBank</a:t>
            </a:r>
            <a:r>
              <a:rPr lang="en-US" dirty="0" smtClean="0"/>
              <a:t>)</a:t>
            </a:r>
          </a:p>
          <a:p>
            <a:pPr lvl="1">
              <a:defRPr/>
            </a:pPr>
            <a:r>
              <a:rPr lang="en-US" dirty="0" smtClean="0"/>
              <a:t>create KML files</a:t>
            </a:r>
          </a:p>
          <a:p>
            <a:pPr lvl="1">
              <a:defRPr/>
            </a:pPr>
            <a:r>
              <a:rPr lang="en-US" dirty="0" smtClean="0"/>
              <a:t>illustrate online keys</a:t>
            </a:r>
          </a:p>
          <a:p>
            <a:pPr lvl="1">
              <a:defRPr/>
            </a:pPr>
            <a:r>
              <a:rPr lang="en-US" dirty="0" smtClean="0"/>
              <a:t>…</a:t>
            </a:r>
          </a:p>
          <a:p>
            <a:pPr>
              <a:defRPr/>
            </a:pPr>
            <a:endParaRPr lang="en-US" dirty="0" smtClean="0"/>
          </a:p>
          <a:p>
            <a:pPr>
              <a:buFont typeface="Arial" charset="0"/>
              <a:buNone/>
              <a:defRPr/>
            </a:pP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the data go?</a:t>
            </a:r>
            <a:endParaRPr lang="en-US" dirty="0"/>
          </a:p>
        </p:txBody>
      </p:sp>
      <p:sp>
        <p:nvSpPr>
          <p:cNvPr id="3" name="Content Placeholder 2"/>
          <p:cNvSpPr>
            <a:spLocks noGrp="1"/>
          </p:cNvSpPr>
          <p:nvPr>
            <p:ph idx="1"/>
          </p:nvPr>
        </p:nvSpPr>
        <p:spPr>
          <a:xfrm>
            <a:off x="0" y="5181600"/>
            <a:ext cx="7325730" cy="1062144"/>
          </a:xfrm>
        </p:spPr>
        <p:txBody>
          <a:bodyPr>
            <a:normAutofit fontScale="62500" lnSpcReduction="20000"/>
          </a:bodyPr>
          <a:lstStyle/>
          <a:p>
            <a:r>
              <a:rPr lang="en-US" dirty="0" err="1" smtClean="0"/>
              <a:t>Penev</a:t>
            </a:r>
            <a:r>
              <a:rPr lang="en-US" dirty="0" smtClean="0"/>
              <a:t> L, Erwin T, Miller J, </a:t>
            </a:r>
            <a:r>
              <a:rPr lang="en-US" dirty="0" err="1" smtClean="0"/>
              <a:t>Chavan</a:t>
            </a:r>
            <a:r>
              <a:rPr lang="en-US" dirty="0" smtClean="0"/>
              <a:t> V, Moritz T, Griswold C (2009) Publication and dissemination of datasets in taxonomy: </a:t>
            </a:r>
            <a:r>
              <a:rPr lang="en-US" dirty="0" err="1" smtClean="0"/>
              <a:t>ZooKeys</a:t>
            </a:r>
            <a:r>
              <a:rPr lang="en-US" dirty="0" smtClean="0"/>
              <a:t> working example. </a:t>
            </a:r>
            <a:r>
              <a:rPr lang="en-US" dirty="0" err="1" smtClean="0"/>
              <a:t>ZooKeys</a:t>
            </a:r>
            <a:r>
              <a:rPr lang="en-US" dirty="0" smtClean="0"/>
              <a:t> 11: 1-8. </a:t>
            </a:r>
            <a:r>
              <a:rPr lang="en-US" dirty="0" err="1" smtClean="0"/>
              <a:t>doi</a:t>
            </a:r>
            <a:r>
              <a:rPr lang="en-US" dirty="0" smtClean="0"/>
              <a:t>: 10.3897/zookeys.11.210 </a:t>
            </a:r>
            <a:endParaRPr lang="en-US" dirty="0"/>
          </a:p>
        </p:txBody>
      </p:sp>
      <p:pic>
        <p:nvPicPr>
          <p:cNvPr id="12291" name="Picture 3"/>
          <p:cNvPicPr>
            <a:picLocks noChangeAspect="1" noChangeArrowheads="1"/>
          </p:cNvPicPr>
          <p:nvPr/>
        </p:nvPicPr>
        <p:blipFill>
          <a:blip r:embed="rId2" cstate="print"/>
          <a:srcRect/>
          <a:stretch>
            <a:fillRect/>
          </a:stretch>
        </p:blipFill>
        <p:spPr bwMode="auto">
          <a:xfrm>
            <a:off x="906463" y="685800"/>
            <a:ext cx="7551737" cy="4352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Morphbank Features</a:t>
            </a:r>
            <a:endParaRPr lang="en-US" dirty="0"/>
          </a:p>
        </p:txBody>
      </p:sp>
      <p:sp>
        <p:nvSpPr>
          <p:cNvPr id="3" name="Content Placeholder 2"/>
          <p:cNvSpPr>
            <a:spLocks noGrp="1"/>
          </p:cNvSpPr>
          <p:nvPr>
            <p:ph idx="1"/>
          </p:nvPr>
        </p:nvSpPr>
        <p:spPr>
          <a:xfrm>
            <a:off x="141870" y="1189037"/>
            <a:ext cx="8640762" cy="4525963"/>
          </a:xfrm>
        </p:spPr>
        <p:txBody>
          <a:bodyPr/>
          <a:lstStyle/>
          <a:p>
            <a:pPr>
              <a:lnSpc>
                <a:spcPct val="90000"/>
              </a:lnSpc>
            </a:pPr>
            <a:r>
              <a:rPr lang="en-US" sz="2000" dirty="0" smtClean="0">
                <a:latin typeface="Times New Roman" pitchFamily="64" charset="0"/>
              </a:rPr>
              <a:t>Browse / Search My Manager tabs – Each is a Morphbank Object</a:t>
            </a:r>
          </a:p>
          <a:p>
            <a:pPr lvl="1">
              <a:lnSpc>
                <a:spcPct val="90000"/>
              </a:lnSpc>
            </a:pPr>
            <a:r>
              <a:rPr lang="en-US" sz="1600" dirty="0" smtClean="0">
                <a:latin typeface="Times New Roman" pitchFamily="64" charset="0"/>
              </a:rPr>
              <a:t>Keyword search via metadata from a </a:t>
            </a:r>
            <a:r>
              <a:rPr lang="en-US" sz="1800" dirty="0" smtClean="0">
                <a:latin typeface="Times New Roman" pitchFamily="64" charset="0"/>
              </a:rPr>
              <a:t>Google-like search box</a:t>
            </a:r>
          </a:p>
          <a:p>
            <a:pPr lvl="1">
              <a:lnSpc>
                <a:spcPct val="90000"/>
              </a:lnSpc>
            </a:pPr>
            <a:r>
              <a:rPr lang="en-US" sz="1800" dirty="0" smtClean="0">
                <a:latin typeface="Times New Roman" pitchFamily="64" charset="0"/>
              </a:rPr>
              <a:t>Limit search results to group / contributor</a:t>
            </a:r>
          </a:p>
          <a:p>
            <a:pPr>
              <a:lnSpc>
                <a:spcPct val="90000"/>
              </a:lnSpc>
            </a:pPr>
            <a:r>
              <a:rPr lang="en-US" sz="2000" dirty="0" smtClean="0">
                <a:latin typeface="Times New Roman" pitchFamily="64" charset="0"/>
              </a:rPr>
              <a:t>Security model</a:t>
            </a:r>
          </a:p>
          <a:p>
            <a:pPr lvl="1">
              <a:lnSpc>
                <a:spcPct val="90000"/>
              </a:lnSpc>
            </a:pPr>
            <a:r>
              <a:rPr lang="en-US" sz="1800" dirty="0" smtClean="0">
                <a:latin typeface="Times New Roman" pitchFamily="64" charset="0"/>
              </a:rPr>
              <a:t>Private vs. public data (‘unpublished’ and ‘published’) </a:t>
            </a:r>
          </a:p>
          <a:p>
            <a:pPr lvl="1">
              <a:lnSpc>
                <a:spcPct val="90000"/>
              </a:lnSpc>
            </a:pPr>
            <a:r>
              <a:rPr lang="en-US" sz="1800" dirty="0" smtClean="0">
                <a:latin typeface="Times New Roman" pitchFamily="64" charset="0"/>
              </a:rPr>
              <a:t>Contributor controls date-to-publish</a:t>
            </a:r>
          </a:p>
          <a:p>
            <a:pPr lvl="1">
              <a:lnSpc>
                <a:spcPct val="90000"/>
              </a:lnSpc>
            </a:pPr>
            <a:r>
              <a:rPr lang="en-US" sz="1800" dirty="0" smtClean="0">
                <a:latin typeface="Times New Roman" pitchFamily="64" charset="0"/>
              </a:rPr>
              <a:t>Group access, group roles, user-managed</a:t>
            </a:r>
          </a:p>
          <a:p>
            <a:pPr>
              <a:lnSpc>
                <a:spcPct val="90000"/>
              </a:lnSpc>
            </a:pPr>
            <a:r>
              <a:rPr lang="en-US" sz="2000" dirty="0" smtClean="0">
                <a:latin typeface="Times New Roman" pitchFamily="64" charset="0"/>
              </a:rPr>
              <a:t>Upload &amp; edit</a:t>
            </a:r>
          </a:p>
          <a:p>
            <a:pPr lvl="1">
              <a:lnSpc>
                <a:spcPct val="90000"/>
              </a:lnSpc>
            </a:pPr>
            <a:r>
              <a:rPr lang="en-US" sz="1800" dirty="0" smtClean="0">
                <a:latin typeface="Times New Roman" pitchFamily="64" charset="0"/>
              </a:rPr>
              <a:t>Via Web, Excel Workbook, &amp; XML (coming soon)</a:t>
            </a:r>
          </a:p>
          <a:p>
            <a:pPr lvl="1">
              <a:lnSpc>
                <a:spcPct val="90000"/>
              </a:lnSpc>
            </a:pPr>
            <a:r>
              <a:rPr lang="en-US" sz="1800" dirty="0" smtClean="0">
                <a:latin typeface="Times New Roman" pitchFamily="64" charset="0"/>
              </a:rPr>
              <a:t>New Grant to develop a Specify client plug-in</a:t>
            </a:r>
          </a:p>
          <a:p>
            <a:pPr>
              <a:lnSpc>
                <a:spcPct val="90000"/>
              </a:lnSpc>
            </a:pPr>
            <a:r>
              <a:rPr lang="en-US" sz="2000" dirty="0" smtClean="0">
                <a:latin typeface="Times New Roman" pitchFamily="64" charset="0"/>
              </a:rPr>
              <a:t>User support</a:t>
            </a:r>
          </a:p>
          <a:p>
            <a:pPr lvl="1">
              <a:lnSpc>
                <a:spcPct val="90000"/>
              </a:lnSpc>
            </a:pPr>
            <a:r>
              <a:rPr lang="en-US" sz="1800" dirty="0" smtClean="0">
                <a:latin typeface="Times New Roman" pitchFamily="64" charset="0"/>
              </a:rPr>
              <a:t>help desk</a:t>
            </a:r>
          </a:p>
          <a:p>
            <a:pPr lvl="1">
              <a:lnSpc>
                <a:spcPct val="90000"/>
              </a:lnSpc>
            </a:pPr>
            <a:r>
              <a:rPr lang="en-US" sz="1800" dirty="0" smtClean="0">
                <a:latin typeface="Times New Roman" pitchFamily="64" charset="0"/>
              </a:rPr>
              <a:t>Online users manual and FAQ</a:t>
            </a:r>
          </a:p>
          <a:p>
            <a:pPr lvl="1">
              <a:lnSpc>
                <a:spcPct val="90000"/>
              </a:lnSpc>
            </a:pPr>
            <a:r>
              <a:rPr lang="en-US" sz="1800" dirty="0" smtClean="0">
                <a:latin typeface="Times New Roman" pitchFamily="64" charset="0"/>
              </a:rPr>
              <a:t>Workshops for users and programmers</a:t>
            </a:r>
          </a:p>
        </p:txBody>
      </p:sp>
      <p:pic>
        <p:nvPicPr>
          <p:cNvPr id="2050" name="Picture 2" descr="C:\Users\Deb\Desktop\103426.jpg"/>
          <p:cNvPicPr>
            <a:picLocks noChangeAspect="1" noChangeArrowheads="1"/>
          </p:cNvPicPr>
          <p:nvPr/>
        </p:nvPicPr>
        <p:blipFill>
          <a:blip r:embed="rId2" cstate="print"/>
          <a:srcRect/>
          <a:stretch>
            <a:fillRect/>
          </a:stretch>
        </p:blipFill>
        <p:spPr bwMode="auto">
          <a:xfrm>
            <a:off x="7924800" y="228600"/>
            <a:ext cx="1524000" cy="2286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0" y="3124200"/>
            <a:ext cx="8153400" cy="2585323"/>
          </a:xfrm>
          <a:prstGeom prst="rect">
            <a:avLst/>
          </a:prstGeom>
          <a:solidFill>
            <a:schemeClr val="accent6">
              <a:lumMod val="40000"/>
              <a:lumOff val="60000"/>
              <a:alpha val="96000"/>
            </a:schemeClr>
          </a:solidFill>
          <a:ln>
            <a:solidFill>
              <a:schemeClr val="accent6">
                <a:lumMod val="75000"/>
              </a:schemeClr>
            </a:solidFill>
          </a:ln>
        </p:spPr>
        <p:txBody>
          <a:bodyPr wrap="square">
            <a:spAutoFit/>
          </a:bodyPr>
          <a:lstStyle/>
          <a:p>
            <a:r>
              <a:rPr lang="en-US" dirty="0" smtClean="0"/>
              <a:t>Why do I require an hour to give this lecture when all I have to say really could go into roughly six sentences? </a:t>
            </a:r>
          </a:p>
          <a:p>
            <a:r>
              <a:rPr lang="en-US" dirty="0" smtClean="0"/>
              <a:t>	Because I could not utter six sentences which were not so heavily charged with ambiguity that no one in the end would get the picture that I am trying to formulate. </a:t>
            </a:r>
          </a:p>
          <a:p>
            <a:r>
              <a:rPr lang="en-US" dirty="0" smtClean="0"/>
              <a:t>	Most human sentences are in fact aimed at getting rid of the ambiguity which you unfortunately left trailing in the last sentence.</a:t>
            </a:r>
          </a:p>
          <a:p>
            <a:endParaRPr lang="en-US" dirty="0" smtClean="0"/>
          </a:p>
          <a:p>
            <a:r>
              <a:rPr lang="en-US" dirty="0" smtClean="0"/>
              <a:t>–Jacob Bronowski, 1967</a:t>
            </a:r>
            <a:endParaRPr lang="en-US" dirty="0"/>
          </a:p>
        </p:txBody>
      </p:sp>
      <p:sp>
        <p:nvSpPr>
          <p:cNvPr id="2" name="Title 1"/>
          <p:cNvSpPr>
            <a:spLocks noGrp="1"/>
          </p:cNvSpPr>
          <p:nvPr>
            <p:ph type="title"/>
          </p:nvPr>
        </p:nvSpPr>
        <p:spPr>
          <a:xfrm>
            <a:off x="18662" y="-25400"/>
            <a:ext cx="9582538" cy="1371601"/>
          </a:xfrm>
        </p:spPr>
        <p:txBody>
          <a:bodyPr>
            <a:noAutofit/>
          </a:bodyPr>
          <a:lstStyle/>
          <a:p>
            <a:pPr>
              <a:defRPr/>
            </a:pPr>
            <a:r>
              <a:rPr lang="en-US" sz="3600" dirty="0" smtClean="0"/>
              <a:t>Database Design &amp; </a:t>
            </a:r>
            <a:br>
              <a:rPr lang="en-US" sz="3600" dirty="0" smtClean="0"/>
            </a:br>
            <a:r>
              <a:rPr lang="en-US" sz="3600" dirty="0" smtClean="0"/>
              <a:t>	the Morphbank Object Model</a:t>
            </a:r>
          </a:p>
        </p:txBody>
      </p:sp>
      <p:grpSp>
        <p:nvGrpSpPr>
          <p:cNvPr id="18" name="Group 17"/>
          <p:cNvGrpSpPr/>
          <p:nvPr/>
        </p:nvGrpSpPr>
        <p:grpSpPr>
          <a:xfrm>
            <a:off x="4800600" y="5029200"/>
            <a:ext cx="3886200" cy="914400"/>
            <a:chOff x="228600" y="4114800"/>
            <a:chExt cx="3886200" cy="914400"/>
          </a:xfrm>
        </p:grpSpPr>
        <p:sp>
          <p:nvSpPr>
            <p:cNvPr id="5" name="Rounded Rectangle 4"/>
            <p:cNvSpPr/>
            <p:nvPr/>
          </p:nvSpPr>
          <p:spPr>
            <a:xfrm>
              <a:off x="228600" y="4114800"/>
              <a:ext cx="1676400" cy="914400"/>
            </a:xfrm>
            <a:prstGeom prst="round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438400" y="4114800"/>
              <a:ext cx="1676400" cy="914400"/>
            </a:xfrm>
            <a:prstGeom prst="round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Right Arrow 7"/>
            <p:cNvSpPr/>
            <p:nvPr/>
          </p:nvSpPr>
          <p:spPr>
            <a:xfrm>
              <a:off x="1905000" y="4419600"/>
              <a:ext cx="5334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228600" y="4419600"/>
            <a:ext cx="3733800" cy="999530"/>
            <a:chOff x="5029200" y="4724400"/>
            <a:chExt cx="3733800" cy="999530"/>
          </a:xfrm>
        </p:grpSpPr>
        <p:sp>
          <p:nvSpPr>
            <p:cNvPr id="10" name="Oval 9"/>
            <p:cNvSpPr/>
            <p:nvPr/>
          </p:nvSpPr>
          <p:spPr>
            <a:xfrm>
              <a:off x="5029200" y="4800600"/>
              <a:ext cx="16002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 Diagonal Corner Rectangle 10"/>
            <p:cNvSpPr/>
            <p:nvPr/>
          </p:nvSpPr>
          <p:spPr>
            <a:xfrm>
              <a:off x="7162800" y="4724400"/>
              <a:ext cx="1600200" cy="914400"/>
            </a:xfrm>
            <a:prstGeom prst="round2Diag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53200" y="4800600"/>
              <a:ext cx="607859" cy="923330"/>
            </a:xfrm>
            <a:prstGeom prst="rect">
              <a:avLst/>
            </a:prstGeom>
            <a:noFill/>
          </p:spPr>
          <p:txBody>
            <a:bodyPr wrap="none" lIns="91440" tIns="45720" rIns="91440" bIns="45720">
              <a:spAutoFit/>
            </a:bodyPr>
            <a:lstStyle/>
            <a:p>
              <a:pPr algn="ct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grpSp>
      <p:sp>
        <p:nvSpPr>
          <p:cNvPr id="3" name="Content Placeholder 2"/>
          <p:cNvSpPr>
            <a:spLocks noGrp="1"/>
          </p:cNvSpPr>
          <p:nvPr>
            <p:ph idx="1"/>
          </p:nvPr>
        </p:nvSpPr>
        <p:spPr>
          <a:xfrm>
            <a:off x="152400" y="1384300"/>
            <a:ext cx="8640762" cy="3403600"/>
          </a:xfrm>
        </p:spPr>
        <p:txBody>
          <a:bodyPr/>
          <a:lstStyle/>
          <a:p>
            <a:r>
              <a:rPr lang="en-US" dirty="0" smtClean="0"/>
              <a:t>Morphbank is a relational database</a:t>
            </a:r>
          </a:p>
          <a:p>
            <a:r>
              <a:rPr lang="en-US" dirty="0" smtClean="0"/>
              <a:t>Many of the fields are from Darwin Core</a:t>
            </a:r>
          </a:p>
          <a:p>
            <a:pPr lvl="1"/>
            <a:r>
              <a:rPr lang="en-US" dirty="0" smtClean="0"/>
              <a:t>Why use a standard schema?</a:t>
            </a:r>
          </a:p>
          <a:p>
            <a:pPr lvl="2"/>
            <a:r>
              <a:rPr lang="en-US" dirty="0" smtClean="0"/>
              <a:t>facilitate automated data-sharing aka </a:t>
            </a:r>
            <a:r>
              <a:rPr lang="en-US" i="1" dirty="0" smtClean="0"/>
              <a:t>interoperability</a:t>
            </a:r>
          </a:p>
          <a:p>
            <a:pPr lvl="2"/>
            <a:r>
              <a:rPr lang="en-US" dirty="0" smtClean="0"/>
              <a:t>skip the </a:t>
            </a:r>
            <a:r>
              <a:rPr lang="en-US" i="1" dirty="0" smtClean="0"/>
              <a:t>reinvention</a:t>
            </a:r>
            <a:r>
              <a:rPr lang="en-US" dirty="0" smtClean="0"/>
              <a:t> step</a:t>
            </a:r>
          </a:p>
          <a:p>
            <a:pPr lvl="2"/>
            <a:r>
              <a:rPr lang="en-US" dirty="0" smtClean="0"/>
              <a:t>reduce and / or reveal ambiguity</a:t>
            </a:r>
          </a:p>
          <a:p>
            <a:pPr lvl="2">
              <a:buNone/>
            </a:pPr>
            <a:endParaRPr lang="en-US" dirty="0" smtClean="0"/>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1447800" y="1905000"/>
            <a:ext cx="8062912" cy="3996016"/>
          </a:xfrm>
          <a:prstGeom prst="rect">
            <a:avLst/>
          </a:prstGeom>
          <a:noFill/>
          <a:ln w="9525">
            <a:noFill/>
            <a:miter lim="800000"/>
            <a:headEnd/>
            <a:tailEnd/>
          </a:ln>
        </p:spPr>
      </p:pic>
      <p:sp>
        <p:nvSpPr>
          <p:cNvPr id="3" name="Content Placeholder 2"/>
          <p:cNvSpPr>
            <a:spLocks noGrp="1"/>
          </p:cNvSpPr>
          <p:nvPr>
            <p:ph idx="1"/>
          </p:nvPr>
        </p:nvSpPr>
        <p:spPr>
          <a:xfrm>
            <a:off x="76200" y="838200"/>
            <a:ext cx="3505200" cy="1905000"/>
          </a:xfrm>
        </p:spPr>
        <p:txBody>
          <a:bodyPr>
            <a:normAutofit fontScale="70000" lnSpcReduction="20000"/>
          </a:bodyPr>
          <a:lstStyle/>
          <a:p>
            <a:pPr>
              <a:buNone/>
              <a:defRPr/>
            </a:pPr>
            <a:r>
              <a:rPr lang="en-US" dirty="0" smtClean="0"/>
              <a:t>Main Objects in Morphbank</a:t>
            </a:r>
          </a:p>
          <a:p>
            <a:pPr>
              <a:defRPr/>
            </a:pPr>
            <a:r>
              <a:rPr lang="en-US" dirty="0" smtClean="0"/>
              <a:t> image</a:t>
            </a:r>
          </a:p>
          <a:p>
            <a:pPr>
              <a:defRPr/>
            </a:pPr>
            <a:r>
              <a:rPr lang="en-US" dirty="0" smtClean="0"/>
              <a:t> specimen</a:t>
            </a:r>
          </a:p>
          <a:p>
            <a:pPr>
              <a:defRPr/>
            </a:pPr>
            <a:r>
              <a:rPr lang="en-US" dirty="0" smtClean="0"/>
              <a:t> view</a:t>
            </a:r>
          </a:p>
          <a:p>
            <a:pPr>
              <a:defRPr/>
            </a:pPr>
            <a:r>
              <a:rPr lang="en-US" dirty="0" smtClean="0"/>
              <a:t> locality</a:t>
            </a:r>
          </a:p>
        </p:txBody>
      </p:sp>
      <p:sp>
        <p:nvSpPr>
          <p:cNvPr id="2" name="Title 1"/>
          <p:cNvSpPr>
            <a:spLocks noGrp="1"/>
          </p:cNvSpPr>
          <p:nvPr>
            <p:ph type="title"/>
          </p:nvPr>
        </p:nvSpPr>
        <p:spPr/>
        <p:txBody>
          <a:bodyPr/>
          <a:lstStyle/>
          <a:p>
            <a:r>
              <a:rPr lang="en-US" dirty="0" smtClean="0"/>
              <a:t>Morphbank Object Model</a:t>
            </a:r>
            <a:endParaRPr lang="en-US" dirty="0"/>
          </a:p>
        </p:txBody>
      </p:sp>
      <p:sp>
        <p:nvSpPr>
          <p:cNvPr id="6" name="Down Arrow 5"/>
          <p:cNvSpPr/>
          <p:nvPr/>
        </p:nvSpPr>
        <p:spPr>
          <a:xfrm rot="10800000">
            <a:off x="4038600" y="5105400"/>
            <a:ext cx="228598" cy="821473"/>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16200000">
            <a:off x="7154438" y="4580362"/>
            <a:ext cx="228598" cy="821473"/>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3" cstate="print"/>
          <a:srcRect/>
          <a:stretch>
            <a:fillRect/>
          </a:stretch>
        </p:blipFill>
        <p:spPr bwMode="auto">
          <a:xfrm>
            <a:off x="1828800" y="804628"/>
            <a:ext cx="5545444" cy="605337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Morphbank Object Model</a:t>
            </a:r>
            <a:endParaRPr lang="en-US" dirty="0"/>
          </a:p>
        </p:txBody>
      </p:sp>
      <p:sp>
        <p:nvSpPr>
          <p:cNvPr id="3" name="Content Placeholder 2"/>
          <p:cNvSpPr>
            <a:spLocks noGrp="1"/>
          </p:cNvSpPr>
          <p:nvPr>
            <p:ph idx="1"/>
          </p:nvPr>
        </p:nvSpPr>
        <p:spPr>
          <a:xfrm>
            <a:off x="152400" y="762000"/>
            <a:ext cx="8640762" cy="5334000"/>
          </a:xfrm>
        </p:spPr>
        <p:txBody>
          <a:bodyPr/>
          <a:lstStyle/>
          <a:p>
            <a:pPr>
              <a:defRPr/>
            </a:pPr>
            <a:r>
              <a:rPr lang="en-US" dirty="0" smtClean="0"/>
              <a:t>Objects have identifiers – Morphbank Ids</a:t>
            </a:r>
          </a:p>
          <a:p>
            <a:pPr lvl="1">
              <a:defRPr/>
            </a:pPr>
            <a:r>
              <a:rPr lang="en-US" dirty="0" smtClean="0"/>
              <a:t>identification is key</a:t>
            </a:r>
          </a:p>
          <a:p>
            <a:pPr lvl="2">
              <a:defRPr/>
            </a:pPr>
            <a:r>
              <a:rPr lang="en-US" dirty="0" smtClean="0"/>
              <a:t>key to linking</a:t>
            </a:r>
          </a:p>
          <a:p>
            <a:pPr lvl="2">
              <a:defRPr/>
            </a:pPr>
            <a:r>
              <a:rPr lang="en-US" dirty="0" smtClean="0"/>
              <a:t>key to database interactions</a:t>
            </a:r>
          </a:p>
          <a:p>
            <a:pPr lvl="3">
              <a:defRPr/>
            </a:pPr>
            <a:r>
              <a:rPr lang="en-US" dirty="0" smtClean="0"/>
              <a:t>example: service requests</a:t>
            </a:r>
          </a:p>
          <a:p>
            <a:pPr lvl="3">
              <a:defRPr/>
            </a:pPr>
            <a:r>
              <a:rPr lang="en-US" dirty="0" smtClean="0"/>
              <a:t>updates and inserts</a:t>
            </a:r>
          </a:p>
          <a:p>
            <a:pPr lvl="3">
              <a:defRPr/>
            </a:pPr>
            <a:r>
              <a:rPr lang="en-US" dirty="0" smtClean="0"/>
              <a:t>future: computer – to – computer  data-sharing</a:t>
            </a:r>
          </a:p>
          <a:p>
            <a:pPr lvl="2">
              <a:defRPr/>
            </a:pPr>
            <a:r>
              <a:rPr lang="en-US" dirty="0" smtClean="0"/>
              <a:t>external persistent identifiers</a:t>
            </a:r>
          </a:p>
          <a:p>
            <a:pPr lvl="3">
              <a:defRPr/>
            </a:pPr>
            <a:r>
              <a:rPr lang="en-US" dirty="0" smtClean="0"/>
              <a:t>prefix + persistent id</a:t>
            </a:r>
          </a:p>
          <a:p>
            <a:pPr>
              <a:defRPr/>
            </a:pPr>
            <a:r>
              <a:rPr lang="en-US" dirty="0" smtClean="0"/>
              <a:t>Objects have relationships</a:t>
            </a:r>
          </a:p>
          <a:p>
            <a:pPr lvl="1"/>
            <a:r>
              <a:rPr lang="en-US" dirty="0" smtClean="0"/>
              <a:t>Mb Unified Modeling Language (UML) Schema</a:t>
            </a:r>
          </a:p>
          <a:p>
            <a:pPr lvl="2"/>
            <a:r>
              <a:rPr lang="en-US" dirty="0" smtClean="0">
                <a:hlinkClick r:id="rId2"/>
              </a:rPr>
              <a:t>http://www.morphbank.net/docs/mbUML.pdf</a:t>
            </a:r>
            <a:endParaRPr lang="en-US" dirty="0" smtClean="0"/>
          </a:p>
          <a:p>
            <a:pPr lvl="1">
              <a:defRPr/>
            </a:pPr>
            <a:endParaRPr lang="en-US" dirty="0" smtClean="0"/>
          </a:p>
          <a:p>
            <a:pPr lvl="3">
              <a:defRPr/>
            </a:pPr>
            <a:endParaRPr lang="en-US" dirty="0" smtClean="0"/>
          </a:p>
        </p:txBody>
      </p:sp>
      <p:pic>
        <p:nvPicPr>
          <p:cNvPr id="3074" name="Picture 2" descr="C:\Users\Deb\Desktop\105780.jpg"/>
          <p:cNvPicPr>
            <a:picLocks noChangeAspect="1" noChangeArrowheads="1"/>
          </p:cNvPicPr>
          <p:nvPr/>
        </p:nvPicPr>
        <p:blipFill>
          <a:blip r:embed="rId3" cstate="print"/>
          <a:srcRect/>
          <a:stretch>
            <a:fillRect/>
          </a:stretch>
        </p:blipFill>
        <p:spPr bwMode="auto">
          <a:xfrm rot="5400000">
            <a:off x="7192256" y="503943"/>
            <a:ext cx="2531885" cy="19812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3686</TotalTime>
  <Words>2891</Words>
  <Application>Microsoft Office PowerPoint</Application>
  <PresentationFormat>Custom</PresentationFormat>
  <Paragraphs>481</Paragraphs>
  <Slides>58</Slides>
  <Notes>6</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Morphbank Current Topics: Using Images &amp; Metadata   Biodiversity Informatics Course, 18 September 2009 Swedish Museum of Natural History (NRM), Stockholm</vt:lpstr>
      <vt:lpstr>Topics</vt:lpstr>
      <vt:lpstr>Acknowledgements</vt:lpstr>
      <vt:lpstr>Morphbank Overview</vt:lpstr>
      <vt:lpstr>www.morphbank.net</vt:lpstr>
      <vt:lpstr>Morphbank Features</vt:lpstr>
      <vt:lpstr>Database Design &amp;   the Morphbank Object Model</vt:lpstr>
      <vt:lpstr>Morphbank Object Model</vt:lpstr>
      <vt:lpstr>Morphbank Object Model</vt:lpstr>
      <vt:lpstr>Morphbank Object Model</vt:lpstr>
      <vt:lpstr>Morphbank Objects, Attributes &amp; Values</vt:lpstr>
      <vt:lpstr>Connecting Morphbank</vt:lpstr>
      <vt:lpstr>Web Services</vt:lpstr>
      <vt:lpstr>Morphbank Ids and Linking</vt:lpstr>
      <vt:lpstr>Using Links back to Morphbank in …</vt:lpstr>
      <vt:lpstr>Using External Links</vt:lpstr>
      <vt:lpstr>Metadata Organization &amp; Management</vt:lpstr>
      <vt:lpstr>Metadata Organization &amp; Management</vt:lpstr>
      <vt:lpstr>Metadata Organization &amp; Management</vt:lpstr>
      <vt:lpstr>Metadata Organization &amp; Management</vt:lpstr>
      <vt:lpstr>Metadata Organization     &amp; Management</vt:lpstr>
      <vt:lpstr>Submission</vt:lpstr>
      <vt:lpstr>Future Directions</vt:lpstr>
      <vt:lpstr>A bit about Ontologies</vt:lpstr>
      <vt:lpstr>Slide 25</vt:lpstr>
      <vt:lpstr>Morphbank Object Model*</vt:lpstr>
      <vt:lpstr>A bit about Ontologies</vt:lpstr>
      <vt:lpstr>A bit about Ontologies</vt:lpstr>
      <vt:lpstr>Morphbank+Morphster+Specify</vt:lpstr>
      <vt:lpstr>Slide 30</vt:lpstr>
      <vt:lpstr>Morphster Project</vt:lpstr>
      <vt:lpstr>Illustration of Ontology</vt:lpstr>
      <vt:lpstr>Ontobrowser with Morphbank</vt:lpstr>
      <vt:lpstr>Ontobrowser with Morphbank</vt:lpstr>
      <vt:lpstr>Try Ontobrowser</vt:lpstr>
      <vt:lpstr>Thanks from  the Morphbank Team</vt:lpstr>
      <vt:lpstr>Morphbank Uploads: focus on the Excel option  Biodiversity Informatics Course, 18 September 2009 Swedish Museum of Natural History (NRM), Stockholm</vt:lpstr>
      <vt:lpstr>Morphbank Upload via Web</vt:lpstr>
      <vt:lpstr>Morphbank Upload via Web</vt:lpstr>
      <vt:lpstr>Morphbank Upload via Web</vt:lpstr>
      <vt:lpstr>Morphbank Upload via Web</vt:lpstr>
      <vt:lpstr>Morphbank Upload via Web</vt:lpstr>
      <vt:lpstr>Morphbank Upload via Web</vt:lpstr>
      <vt:lpstr>Morphbank Upload via Web</vt:lpstr>
      <vt:lpstr>Morphbank Upload via Web</vt:lpstr>
      <vt:lpstr>Morphbank Upload via Web</vt:lpstr>
      <vt:lpstr>Morphbank Upload via Web</vt:lpstr>
      <vt:lpstr>Morphbank Excel Workbook</vt:lpstr>
      <vt:lpstr>Morphbank Excel Workbook</vt:lpstr>
      <vt:lpstr>Morphbank Excel Workbook</vt:lpstr>
      <vt:lpstr>Morphbank Excel Workbook</vt:lpstr>
      <vt:lpstr>Morphbank Excel Workbook</vt:lpstr>
      <vt:lpstr>Morphbank Excel Workbook</vt:lpstr>
      <vt:lpstr>Morphbank Excel Workbook</vt:lpstr>
      <vt:lpstr>Morphbank Excel Workbook</vt:lpstr>
      <vt:lpstr>Morphbank Excel Workbook</vt:lpstr>
      <vt:lpstr>Morphbank Excel Workbook</vt:lpstr>
      <vt:lpstr>Where does the data go?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dc:creator>
  <cp:lastModifiedBy>dpaul</cp:lastModifiedBy>
  <cp:revision>259</cp:revision>
  <dcterms:created xsi:type="dcterms:W3CDTF">2009-08-30T04:47:38Z</dcterms:created>
  <dcterms:modified xsi:type="dcterms:W3CDTF">2011-05-09T17:16:58Z</dcterms:modified>
</cp:coreProperties>
</file>